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6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0.xml" ContentType="application/vnd.openxmlformats-officedocument.presentationml.slide+xml"/>
  <Override PartName="/ppt/slides/slide37.xml" ContentType="application/vnd.openxmlformats-officedocument.presentationml.slide+xml"/>
  <Override PartName="/ppt/slides/slide47.xml" ContentType="application/vnd.openxmlformats-officedocument.presentationml.slide+xml"/>
  <Override PartName="/ppt/slides/slide77.xml" ContentType="application/vnd.openxmlformats-officedocument.presentationml.slide+xml"/>
  <Override PartName="/ppt/slides/slide45.xml" ContentType="application/vnd.openxmlformats-officedocument.presentationml.slide+xml"/>
  <Override PartName="/ppt/slides/slide6.xml" ContentType="application/vnd.openxmlformats-officedocument.presentationml.slide+xml"/>
  <Override PartName="/ppt/slides/slide33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56.xml" ContentType="application/vnd.openxmlformats-officedocument.presentationml.slide+xml"/>
  <Override PartName="/ppt/slides/slide24.xml" ContentType="application/vnd.openxmlformats-officedocument.presentationml.slide+xml"/>
  <Override PartName="/ppt/slides/slide61.xml" ContentType="application/vnd.openxmlformats-officedocument.presentationml.slide+xml"/>
  <Override PartName="/ppt/slides/slide50.xml" ContentType="application/vnd.openxmlformats-officedocument.presentationml.slide+xml"/>
  <Override PartName="/ppt/slides/slide11.xml" ContentType="application/vnd.openxmlformats-officedocument.presentationml.slide+xml"/>
  <Override PartName="/ppt/slides/slide42.xml" ContentType="application/vnd.openxmlformats-officedocument.presentationml.slide+xml"/>
  <Override PartName="/ppt/slides/slide68.xml" ContentType="application/vnd.openxmlformats-officedocument.presentationml.slide+xml"/>
  <Override PartName="/ppt/slides/slide85.xml" ContentType="application/vnd.openxmlformats-officedocument.presentationml.slide+xml"/>
  <Override PartName="/ppt/slides/slide53.xml" ContentType="application/vnd.openxmlformats-officedocument.presentationml.slide+xml"/>
  <Override PartName="/ppt/slides/slide40.xml" ContentType="application/vnd.openxmlformats-officedocument.presentationml.slide+xml"/>
  <Override PartName="/ppt/slides/slide1.xml" ContentType="application/vnd.openxmlformats-officedocument.presentationml.slide+xml"/>
  <Override PartName="/ppt/slides/slide78.xml" ContentType="application/vnd.openxmlformats-officedocument.presentationml.slide+xml"/>
  <Override PartName="/ppt/slides/slide44.xml" ContentType="application/vnd.openxmlformats-officedocument.presentationml.slide+xml"/>
  <Override PartName="/ppt/slides/slide72.xml" ContentType="application/vnd.openxmlformats-officedocument.presentationml.slide+xml"/>
  <Override PartName="/ppt/slides/slide46.xml" ContentType="application/vnd.openxmlformats-officedocument.presentationml.slide+xml"/>
  <Override PartName="/ppt/slides/slide71.xml" ContentType="application/vnd.openxmlformats-officedocument.presentationml.slide+xml"/>
  <Override PartName="/ppt/slides/slide39.xml" ContentType="application/vnd.openxmlformats-officedocument.presentationml.slide+xml"/>
  <Override PartName="/ppt/slides/slide80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74.xml" ContentType="application/vnd.openxmlformats-officedocument.presentationml.slide+xml"/>
  <Override PartName="/ppt/slides/slide79.xml" ContentType="application/vnd.openxmlformats-officedocument.presentationml.slide+xml"/>
  <Override PartName="/ppt/slides/slide58.xml" ContentType="application/vnd.openxmlformats-officedocument.presentationml.slide+xml"/>
  <Override PartName="/ppt/slides/slide30.xml" ContentType="application/vnd.openxmlformats-officedocument.presentationml.slide+xml"/>
  <Override PartName="/ppt/slides/slide8.xml" ContentType="application/vnd.openxmlformats-officedocument.presentationml.slide+xml"/>
  <Override PartName="/ppt/slides/slide73.xml" ContentType="application/vnd.openxmlformats-officedocument.presentationml.slide+xml"/>
  <Override PartName="/ppt/slides/slide4.xml" ContentType="application/vnd.openxmlformats-officedocument.presentationml.slide+xml"/>
  <Override PartName="/ppt/slides/slide28.xml" ContentType="application/vnd.openxmlformats-officedocument.presentationml.slide+xml"/>
  <Override PartName="/ppt/slides/slide49.xml" ContentType="application/vnd.openxmlformats-officedocument.presentationml.slide+xml"/>
  <Override PartName="/ppt/slides/slide14.xml" ContentType="application/vnd.openxmlformats-officedocument.presentationml.slide+xml"/>
  <Override PartName="/ppt/slides/slide52.xml" ContentType="application/vnd.openxmlformats-officedocument.presentationml.slide+xml"/>
  <Override PartName="/ppt/slides/slide22.xml" ContentType="application/vnd.openxmlformats-officedocument.presentationml.slide+xml"/>
  <Override PartName="/ppt/slides/slide75.xml" ContentType="application/vnd.openxmlformats-officedocument.presentationml.slide+xml"/>
  <Override PartName="/ppt/slides/slide21.xml" ContentType="application/vnd.openxmlformats-officedocument.presentationml.slide+xml"/>
  <Override PartName="/ppt/slides/slide16.xml" ContentType="application/vnd.openxmlformats-officedocument.presentationml.slide+xml"/>
  <Override PartName="/ppt/slides/slide62.xml" ContentType="application/vnd.openxmlformats-officedocument.presentationml.slide+xml"/>
  <Override PartName="/ppt/slides/slide69.xml" ContentType="application/vnd.openxmlformats-officedocument.presentationml.slide+xml"/>
  <Override PartName="/ppt/slides/slide65.xml" ContentType="application/vnd.openxmlformats-officedocument.presentationml.slide+xml"/>
  <Override PartName="/ppt/slides/slide48.xml" ContentType="application/vnd.openxmlformats-officedocument.presentationml.slide+xml"/>
  <Override PartName="/ppt/slides/slide2.xml" ContentType="application/vnd.openxmlformats-officedocument.presentationml.slide+xml"/>
  <Override PartName="/ppt/slides/slide6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54.xml" ContentType="application/vnd.openxmlformats-officedocument.presentationml.slide+xml"/>
  <Override PartName="/ppt/slides/slide17.xml" ContentType="application/vnd.openxmlformats-officedocument.presentationml.slide+xml"/>
  <Override PartName="/ppt/slides/slide23.xml" ContentType="application/vnd.openxmlformats-officedocument.presentationml.slide+xml"/>
  <Override PartName="/ppt/slides/slide34.xml" ContentType="application/vnd.openxmlformats-officedocument.presentationml.slide+xml"/>
  <Override PartName="/ppt/slides/slide60.xml" ContentType="application/vnd.openxmlformats-officedocument.presentationml.slide+xml"/>
  <Override PartName="/ppt/slides/slide10.xml" ContentType="application/vnd.openxmlformats-officedocument.presentationml.slide+xml"/>
  <Override PartName="/ppt/slides/slide51.xml" ContentType="application/vnd.openxmlformats-officedocument.presentationml.slide+xml"/>
  <Override PartName="/ppt/slides/slide81.xml" ContentType="application/vnd.openxmlformats-officedocument.presentationml.slide+xml"/>
  <Override PartName="/ppt/slides/slide57.xml" ContentType="application/vnd.openxmlformats-officedocument.presentationml.slide+xml"/>
  <Override PartName="/ppt/slides/slide31.xml" ContentType="application/vnd.openxmlformats-officedocument.presentationml.slide+xml"/>
  <Override PartName="/ppt/slides/slide43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38.xml" ContentType="application/vnd.openxmlformats-officedocument.presentationml.slide+xml"/>
  <Override PartName="/ppt/slides/slide12.xml" ContentType="application/vnd.openxmlformats-officedocument.presentationml.slide+xml"/>
  <Override PartName="/ppt/slides/slide64.xml" ContentType="application/vnd.openxmlformats-officedocument.presentationml.slide+xml"/>
  <Override PartName="/ppt/slides/slide13.xml" ContentType="application/vnd.openxmlformats-officedocument.presentationml.slide+xml"/>
  <Override PartName="/ppt/slides/slide29.xml" ContentType="application/vnd.openxmlformats-officedocument.presentationml.slide+xml"/>
  <Override PartName="/ppt/slides/slide66.xml" ContentType="application/vnd.openxmlformats-officedocument.presentationml.slide+xml"/>
  <Override PartName="/ppt/slides/slide84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76.xml" ContentType="application/vnd.openxmlformats-officedocument.presentationml.slide+xml"/>
  <Override PartName="/ppt/slides/slide59.xml" ContentType="application/vnd.openxmlformats-officedocument.presentationml.slide+xml"/>
  <Override PartName="/ppt/slides/slide27.xml" ContentType="application/vnd.openxmlformats-officedocument.presentationml.slide+xml"/>
  <Override PartName="/ppt/slides/slide19.xml" ContentType="application/vnd.openxmlformats-officedocument.presentationml.slide+xml"/>
  <Override PartName="/ppt/slides/slide83.xml" ContentType="application/vnd.openxmlformats-officedocument.presentationml.slide+xml"/>
  <Override PartName="/ppt/slides/slide82.xml" ContentType="application/vnd.openxmlformats-officedocument.presentationml.slide+xml"/>
  <Override PartName="/ppt/slides/slide41.xml" ContentType="application/vnd.openxmlformats-officedocument.presentationml.slide+xml"/>
  <Override PartName="/ppt/slides/slide55.xml" ContentType="application/vnd.openxmlformats-officedocument.presentationml.slide+xml"/>
  <Override PartName="/ppt/slides/slide5.xml" ContentType="application/vnd.openxmlformats-officedocument.presentationml.slide+xml"/>
  <Override PartName="/ppt/slides/slide6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D91AA0E7-C65A-4AA0-AF1F-95F39C9E5CF5}">
  <a:tblStyle styleName="Table_0" styleId="{D91AA0E7-C65A-4AA0-AF1F-95F39C9E5CF5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  <a:tblStyle styleName="Table_1" styleId="{180E86C4-B05F-4D67-A7B8-9B933EBFA0DF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  <a:tblStyle styleName="Table_2" styleId="{3CE64014-5C06-4CF4-9FF5-3062545CE5AC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  <a:tblStyle styleName="Table_3" styleId="{27FB6508-E5D5-491B-B47F-3E08AE0A3E49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  <a:tblStyle styleName="Table_4" styleId="{624EA918-E4FA-4DF4-9842-8B5185EE9D41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  <a:tblStyle styleName="Table_5" styleId="{ED943C30-0314-4404-B88E-EF5793E72D7F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  <a:tblStyle styleName="Table_6" styleId="{F0B8FBDE-5BE0-4FCD-8A8D-63D62AAAA3D9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  <a:tblStyle styleName="Table_7" styleId="{558CCE37-D8AA-44D0-979F-73327146DBD8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  <a:tblStyle styleName="Table_8" styleId="{0D51594F-175A-4B42-A6AD-1684A2ABBCF2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  <a:tblStyle styleName="Table_9" styleId="{4630B5C2-E260-4CA5-9B12-14C232695EDF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  <a:tblStyle styleName="Table_10" styleId="{C3C5A9E9-A2B0-4DAE-AA0A-30FDB3517BB1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  <a:tblStyle styleName="Table_11" styleId="{B90D38A7-4BD2-40B6-AA31-83F5B778291E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  <a:tblStyle styleName="Table_12" styleId="{0E401EDA-2331-4642-9EF9-016264D1CF0C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  <a:tblStyle styleName="Table_13" styleId="{AA38776B-D27B-4BE9-85E1-66D545061FBA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  <a:tblStyle styleName="Table_14" styleId="{4DC0B441-5A06-41D8-B3D1-F30DF3D09679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  <a:tblStyle styleName="Table_15" styleId="{D87EEA78-00A6-4440-BEEC-03ABFD2C11A5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  <a:tblStyle styleName="Table_16" styleId="{43349496-66DA-4F0F-9274-0B9287156976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  <a:tblStyle styleName="Table_17" styleId="{3B0AE11C-EB1F-462E-A25A-7E9D2673C5AE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  <a:tblStyle styleName="Table_18" styleId="{5B8F07F6-1392-4F15-8C09-CF34F5FAA4F6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  <a:tblStyle styleName="Table_19" styleId="{B7F71173-9B34-4427-BF1C-8BDF5D060157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  <a:tblStyle styleName="Table_20" styleId="{DF66A75E-958C-49D1-A717-9388E1770067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  <a:tblStyle styleName="Table_21" styleId="{4A753C39-CBD4-4C34-B5A2-E192C87A08E6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  <a:tblStyle styleName="Table_22" styleId="{E1139444-43BE-46BD-89E9-147385F3144F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  <a:tblStyle styleName="Table_23" styleId="{00798140-7E4D-4031-BBD1-BF62A59EB451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</a:tblStyleLst>
</file>

<file path=ppt/_rels/presentation.xml.rels><?xml version="1.0" encoding="UTF-8" standalone="yes"?><Relationships xmlns="http://schemas.openxmlformats.org/package/2006/relationships"><Relationship Target="slides/slide34.xml" Type="http://schemas.openxmlformats.org/officeDocument/2006/relationships/slide" Id="rId39"/><Relationship Target="slides/slide33.xml" Type="http://schemas.openxmlformats.org/officeDocument/2006/relationships/slide" Id="rId38"/><Relationship Target="slides/slide32.xml" Type="http://schemas.openxmlformats.org/officeDocument/2006/relationships/slide" Id="rId37"/><Relationship Target="slides/slide31.xml" Type="http://schemas.openxmlformats.org/officeDocument/2006/relationships/slide" Id="rId36"/><Relationship Target="slides/slide25.xml" Type="http://schemas.openxmlformats.org/officeDocument/2006/relationships/slide" Id="rId30"/><Relationship Target="slides/slide26.xml" Type="http://schemas.openxmlformats.org/officeDocument/2006/relationships/slide" Id="rId31"/><Relationship Target="slides/slide66.xml" Type="http://schemas.openxmlformats.org/officeDocument/2006/relationships/slide" Id="rId71"/><Relationship Target="slides/slide29.xml" Type="http://schemas.openxmlformats.org/officeDocument/2006/relationships/slide" Id="rId34"/><Relationship Target="slides/slide65.xml" Type="http://schemas.openxmlformats.org/officeDocument/2006/relationships/slide" Id="rId70"/><Relationship Target="slides/slide30.xml" Type="http://schemas.openxmlformats.org/officeDocument/2006/relationships/slide" Id="rId35"/><Relationship Target="slides/slide27.xml" Type="http://schemas.openxmlformats.org/officeDocument/2006/relationships/slide" Id="rId32"/><Relationship Target="slides/slide28.xml" Type="http://schemas.openxmlformats.org/officeDocument/2006/relationships/slide" Id="rId33"/><Relationship Target="slides/slide70.xml" Type="http://schemas.openxmlformats.org/officeDocument/2006/relationships/slide" Id="rId75"/><Relationship Target="slides/slide69.xml" Type="http://schemas.openxmlformats.org/officeDocument/2006/relationships/slide" Id="rId74"/><Relationship Target="slides/slide68.xml" Type="http://schemas.openxmlformats.org/officeDocument/2006/relationships/slide" Id="rId73"/><Relationship Target="slides/slide67.xml" Type="http://schemas.openxmlformats.org/officeDocument/2006/relationships/slide" Id="rId72"/><Relationship Target="slides/slide74.xml" Type="http://schemas.openxmlformats.org/officeDocument/2006/relationships/slide" Id="rId79"/><Relationship Target="slides/slide73.xml" Type="http://schemas.openxmlformats.org/officeDocument/2006/relationships/slide" Id="rId78"/><Relationship Target="slides/slide72.xml" Type="http://schemas.openxmlformats.org/officeDocument/2006/relationships/slide" Id="rId77"/><Relationship Target="slides/slide71.xml" Type="http://schemas.openxmlformats.org/officeDocument/2006/relationships/slide" Id="rId76"/><Relationship Target="slides/slide43.xml" Type="http://schemas.openxmlformats.org/officeDocument/2006/relationships/slide" Id="rId48"/><Relationship Target="slides/slide42.xml" Type="http://schemas.openxmlformats.org/officeDocument/2006/relationships/slide" Id="rId47"/><Relationship Target="slides/slide44.xml" Type="http://schemas.openxmlformats.org/officeDocument/2006/relationships/slide" Id="rId49"/><Relationship Target="presProps.xml" Type="http://schemas.openxmlformats.org/officeDocument/2006/relationships/presProps" Id="rId2"/><Relationship Target="theme/theme3.xml" Type="http://schemas.openxmlformats.org/officeDocument/2006/relationships/theme" Id="rId1"/><Relationship Target="slides/slide35.xml" Type="http://schemas.openxmlformats.org/officeDocument/2006/relationships/slide" Id="rId40"/><Relationship Target="slideMasters/slideMaster1.xml" Type="http://schemas.openxmlformats.org/officeDocument/2006/relationships/slideMaster" Id="rId4"/><Relationship Target="slides/slide36.xml" Type="http://schemas.openxmlformats.org/officeDocument/2006/relationships/slide" Id="rId41"/><Relationship Target="tableStyles.xml" Type="http://schemas.openxmlformats.org/officeDocument/2006/relationships/tableStyles" Id="rId3"/><Relationship Target="slides/slide37.xml" Type="http://schemas.openxmlformats.org/officeDocument/2006/relationships/slide" Id="rId42"/><Relationship Target="slides/slide75.xml" Type="http://schemas.openxmlformats.org/officeDocument/2006/relationships/slide" Id="rId80"/><Relationship Target="slides/slide38.xml" Type="http://schemas.openxmlformats.org/officeDocument/2006/relationships/slide" Id="rId43"/><Relationship Target="slides/slide39.xml" Type="http://schemas.openxmlformats.org/officeDocument/2006/relationships/slide" Id="rId44"/><Relationship Target="slides/slide77.xml" Type="http://schemas.openxmlformats.org/officeDocument/2006/relationships/slide" Id="rId82"/><Relationship Target="slides/slide40.xml" Type="http://schemas.openxmlformats.org/officeDocument/2006/relationships/slide" Id="rId45"/><Relationship Target="slides/slide76.xml" Type="http://schemas.openxmlformats.org/officeDocument/2006/relationships/slide" Id="rId81"/><Relationship Target="slides/slide41.xml" Type="http://schemas.openxmlformats.org/officeDocument/2006/relationships/slide" Id="rId46"/><Relationship Target="slides/slide79.xml" Type="http://schemas.openxmlformats.org/officeDocument/2006/relationships/slide" Id="rId84"/><Relationship Target="slides/slide78.xml" Type="http://schemas.openxmlformats.org/officeDocument/2006/relationships/slide" Id="rId83"/><Relationship Target="slides/slide4.xml" Type="http://schemas.openxmlformats.org/officeDocument/2006/relationships/slide" Id="rId9"/><Relationship Target="slides/slide81.xml" Type="http://schemas.openxmlformats.org/officeDocument/2006/relationships/slide" Id="rId86"/><Relationship Target="slides/slide80.xml" Type="http://schemas.openxmlformats.org/officeDocument/2006/relationships/slide" Id="rId85"/><Relationship Target="slides/slide83.xml" Type="http://schemas.openxmlformats.org/officeDocument/2006/relationships/slide" Id="rId88"/><Relationship Target="slides/slide1.xml" Type="http://schemas.openxmlformats.org/officeDocument/2006/relationships/slide" Id="rId6"/><Relationship Target="slides/slide82.xml" Type="http://schemas.openxmlformats.org/officeDocument/2006/relationships/slide" Id="rId87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84.xml" Type="http://schemas.openxmlformats.org/officeDocument/2006/relationships/slide" Id="rId89"/><Relationship Target="slides/slide2.xml" Type="http://schemas.openxmlformats.org/officeDocument/2006/relationships/slide" Id="rId7"/><Relationship Target="slides/slide53.xml" Type="http://schemas.openxmlformats.org/officeDocument/2006/relationships/slide" Id="rId58"/><Relationship Target="slides/slide54.xml" Type="http://schemas.openxmlformats.org/officeDocument/2006/relationships/slide" Id="rId59"/><Relationship Target="slides/slide85.xml" Type="http://schemas.openxmlformats.org/officeDocument/2006/relationships/slide" Id="rId90"/><Relationship Target="slides/slide14.xml" Type="http://schemas.openxmlformats.org/officeDocument/2006/relationships/slide" Id="rId19"/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slides/slide7.xml" Type="http://schemas.openxmlformats.org/officeDocument/2006/relationships/slide" Id="rId12"/><Relationship Target="slides/slide8.xml" Type="http://schemas.openxmlformats.org/officeDocument/2006/relationships/slide" Id="rId13"/><Relationship Target="slides/slide5.xml" Type="http://schemas.openxmlformats.org/officeDocument/2006/relationships/slide" Id="rId10"/><Relationship Target="slides/slide6.xml" Type="http://schemas.openxmlformats.org/officeDocument/2006/relationships/slide" Id="rId11"/><Relationship Target="slides/slide52.xml" Type="http://schemas.openxmlformats.org/officeDocument/2006/relationships/slide" Id="rId57"/><Relationship Target="slides/slide51.xml" Type="http://schemas.openxmlformats.org/officeDocument/2006/relationships/slide" Id="rId56"/><Relationship Target="slides/slide50.xml" Type="http://schemas.openxmlformats.org/officeDocument/2006/relationships/slide" Id="rId55"/><Relationship Target="slides/slide49.xml" Type="http://schemas.openxmlformats.org/officeDocument/2006/relationships/slide" Id="rId54"/><Relationship Target="slides/slide48.xml" Type="http://schemas.openxmlformats.org/officeDocument/2006/relationships/slide" Id="rId53"/><Relationship Target="slides/slide47.xml" Type="http://schemas.openxmlformats.org/officeDocument/2006/relationships/slide" Id="rId52"/><Relationship Target="slides/slide46.xml" Type="http://schemas.openxmlformats.org/officeDocument/2006/relationships/slide" Id="rId51"/><Relationship Target="slides/slide45.xml" Type="http://schemas.openxmlformats.org/officeDocument/2006/relationships/slide" Id="rId50"/><Relationship Target="slides/slide64.xml" Type="http://schemas.openxmlformats.org/officeDocument/2006/relationships/slide" Id="rId69"/><Relationship Target="slides/slide24.xml" Type="http://schemas.openxmlformats.org/officeDocument/2006/relationships/slide" Id="rId29"/><Relationship Target="slides/slide21.xml" Type="http://schemas.openxmlformats.org/officeDocument/2006/relationships/slide" Id="rId26"/><Relationship Target="slides/slide20.xml" Type="http://schemas.openxmlformats.org/officeDocument/2006/relationships/slide" Id="rId25"/><Relationship Target="slides/slide23.xml" Type="http://schemas.openxmlformats.org/officeDocument/2006/relationships/slide" Id="rId28"/><Relationship Target="slides/slide22.xml" Type="http://schemas.openxmlformats.org/officeDocument/2006/relationships/slide" Id="rId27"/><Relationship Target="slides/slide16.xml" Type="http://schemas.openxmlformats.org/officeDocument/2006/relationships/slide" Id="rId21"/><Relationship Target="slides/slide17.xml" Type="http://schemas.openxmlformats.org/officeDocument/2006/relationships/slide" Id="rId22"/><Relationship Target="slides/slide55.xml" Type="http://schemas.openxmlformats.org/officeDocument/2006/relationships/slide" Id="rId60"/><Relationship Target="slides/slide18.xml" Type="http://schemas.openxmlformats.org/officeDocument/2006/relationships/slide" Id="rId23"/><Relationship Target="slides/slide19.xml" Type="http://schemas.openxmlformats.org/officeDocument/2006/relationships/slide" Id="rId24"/><Relationship Target="slides/slide15.xml" Type="http://schemas.openxmlformats.org/officeDocument/2006/relationships/slide" Id="rId20"/><Relationship Target="slides/slide61.xml" Type="http://schemas.openxmlformats.org/officeDocument/2006/relationships/slide" Id="rId66"/><Relationship Target="slides/slide60.xml" Type="http://schemas.openxmlformats.org/officeDocument/2006/relationships/slide" Id="rId65"/><Relationship Target="slides/slide63.xml" Type="http://schemas.openxmlformats.org/officeDocument/2006/relationships/slide" Id="rId68"/><Relationship Target="slides/slide62.xml" Type="http://schemas.openxmlformats.org/officeDocument/2006/relationships/slide" Id="rId67"/><Relationship Target="slides/slide57.xml" Type="http://schemas.openxmlformats.org/officeDocument/2006/relationships/slide" Id="rId62"/><Relationship Target="slides/slide56.xml" Type="http://schemas.openxmlformats.org/officeDocument/2006/relationships/slide" Id="rId61"/><Relationship Target="slides/slide59.xml" Type="http://schemas.openxmlformats.org/officeDocument/2006/relationships/slide" Id="rId64"/><Relationship Target="slides/slide58.xml" Type="http://schemas.openxmlformats.org/officeDocument/2006/relationships/slide" Id="rId63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0" name="Shape 1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1" name="Shape 15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64" name="Shape 1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5" name="Shape 16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66" name="Shape 16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80" name="Shape 18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1" name="Shape 18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82" name="Shape 18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96" name="Shape 19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7" name="Shape 19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12" name="Shape 2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3" name="Shape 21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14" name="Shape 21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30" name="Shape 2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1" name="Shape 23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32" name="Shape 23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46" name="Shape 2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7" name="Shape 24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48" name="Shape 24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62" name="Shape 2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3" name="Shape 26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64" name="Shape 26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68" name="Shape 2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9" name="Shape 26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70" name="Shape 27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82" name="Shape 2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3" name="Shape 28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84" name="Shape 28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00" name="Shape 3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1" name="Shape 30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02" name="Shape 30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18" name="Shape 3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9" name="Shape 31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20" name="Shape 32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36" name="Shape 3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7" name="Shape 33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38" name="Shape 33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52" name="Shape 3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3" name="Shape 35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54" name="Shape 35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68" name="Shape 3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9" name="Shape 36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70" name="Shape 37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84" name="Shape 3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85" name="Shape 38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86" name="Shape 38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99" name="Shape 3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0" name="Shape 40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01" name="Shape 40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22" name="Shape 4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3" name="Shape 42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24" name="Shape 42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31" name="Shape 4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2" name="Shape 43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33" name="Shape 43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38" name="Shape 4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9" name="Shape 43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40" name="Shape 44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44" name="Shape 4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45" name="Shape 44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46" name="Shape 44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57" name="Shape 4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8" name="Shape 45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59" name="Shape 45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66" name="Shape 4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67" name="Shape 46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68" name="Shape 46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74" name="Shape 4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5" name="Shape 47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76" name="Shape 47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99" name="Shape 4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0" name="Shape 50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01" name="Shape 50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12" name="Shape 5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3" name="Shape 51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14" name="Shape 51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18" name="Shape 5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9" name="Shape 51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20" name="Shape 52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24" name="Shape 5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25" name="Shape 52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26" name="Shape 52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39" name="Shape 5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40" name="Shape 54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41" name="Shape 54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56" name="Shape 5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7" name="Shape 55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58" name="Shape 55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3" name="Shape 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70" name="Shape 5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71" name="Shape 57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72" name="Shape 57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86" name="Shape 5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7" name="Shape 58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88" name="Shape 58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04" name="Shape 6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05" name="Shape 60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06" name="Shape 60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21" name="Shape 6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22" name="Shape 62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23" name="Shape 62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34" name="Shape 6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35" name="Shape 63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36" name="Shape 63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51" name="Shape 6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52" name="Shape 65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53" name="Shape 65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57" name="Shape 6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58" name="Shape 65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59" name="Shape 65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63" name="Shape 6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64" name="Shape 66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65" name="Shape 66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69" name="Shape 6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0" name="Shape 67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71" name="Shape 67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75" name="Shape 6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6" name="Shape 67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77" name="Shape 67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81" name="Shape 6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2" name="Shape 68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83" name="Shape 68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87" name="Shape 6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8" name="Shape 68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89" name="Shape 68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93" name="Shape 69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94" name="Shape 69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95" name="Shape 69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99" name="Shape 6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0" name="Shape 70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01" name="Shape 70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05" name="Shape 70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6" name="Shape 70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07" name="Shape 70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11" name="Shape 7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12" name="Shape 71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13" name="Shape 71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17" name="Shape 7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18" name="Shape 71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19" name="Shape 71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23" name="Shape 7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4" name="Shape 72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25" name="Shape 72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29" name="Shape 7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0" name="Shape 73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31" name="Shape 73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35" name="Shape 7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6" name="Shape 73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37" name="Shape 73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2" name="Shape 1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55" name="Shape 7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56" name="Shape 75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57" name="Shape 75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71" name="Shape 7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2" name="Shape 77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73" name="Shape 77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79" name="Shape 7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80" name="Shape 78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81" name="Shape 78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85" name="Shape 7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86" name="Shape 78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87" name="Shape 78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91" name="Shape 7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2" name="Shape 79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93" name="Shape 79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97" name="Shape 7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8" name="Shape 79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99" name="Shape 79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03" name="Shape 8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04" name="Shape 80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05" name="Shape 80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09" name="Shape 8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10" name="Shape 81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11" name="Shape 81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15" name="Shape 8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16" name="Shape 81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17" name="Shape 81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34" name="Shape 8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5" name="Shape 83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36" name="Shape 83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0" name="Shape 1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1" name="Shape 12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52" name="Shape 8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53" name="Shape 85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54" name="Shape 85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59" name="Shape 8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0" name="Shape 86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61" name="Shape 86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65" name="Shape 8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6" name="Shape 86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67" name="Shape 86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71" name="Shape 8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72" name="Shape 87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73" name="Shape 87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77" name="Shape 8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78" name="Shape 87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79" name="Shape 87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83" name="Shape 8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84" name="Shape 88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85" name="Shape 88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89" name="Shape 8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0" name="Shape 89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91" name="Shape 89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95" name="Shape 8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6" name="Shape 89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97" name="Shape 89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11" name="Shape 9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12" name="Shape 91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13" name="Shape 91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26" name="Shape 9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7" name="Shape 92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28" name="Shape 92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6" name="Shape 1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7" name="Shape 12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43" name="Shape 9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44" name="Shape 94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45" name="Shape 94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59" name="Shape 9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60" name="Shape 96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61" name="Shape 96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75" name="Shape 9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76" name="Shape 97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77" name="Shape 97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83" name="Shape 9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84" name="Shape 98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85" name="Shape 98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99" name="Shape 9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00" name="Shape 100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01" name="Shape 100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06" name="Shape 10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07" name="Shape 100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08" name="Shape 100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0" name="Shape 1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1" name="Shape 14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>
            <a:off y="2914648" x="0"/>
            <a:ext cy="2228999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9" name="Shape 9"/>
          <p:cNvCxnSpPr/>
          <p:nvPr/>
        </p:nvCxnSpPr>
        <p:spPr>
          <a:xfrm>
            <a:off y="2914649" x="0"/>
            <a:ext cy="0" cx="914400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</p:cxnSp>
      <p:sp>
        <p:nvSpPr>
          <p:cNvPr id="10" name="Shape 10"/>
          <p:cNvSpPr txBox="1"/>
          <p:nvPr>
            <p:ph type="ctrTitle"/>
          </p:nvPr>
        </p:nvSpPr>
        <p:spPr>
          <a:xfrm>
            <a:off y="1618313" x="685800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1pPr>
            <a:lvl2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2pPr>
            <a:lvl3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3pPr>
            <a:lvl4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4pPr>
            <a:lvl5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5pPr>
            <a:lvl6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6pPr>
            <a:lvl7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7pPr>
            <a:lvl8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8pPr>
            <a:lvl9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y="2964777" x="685800"/>
            <a:ext cy="944700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2286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1pPr>
            <a:lvl2pPr indent="2286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2pPr>
            <a:lvl3pPr indent="2286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3pPr>
            <a:lvl4pPr indent="2286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4pPr>
            <a:lvl5pPr indent="2286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5pPr>
            <a:lvl6pPr indent="2286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6pPr>
            <a:lvl7pPr indent="2286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7pPr>
            <a:lvl8pPr indent="2286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8pPr>
            <a:lvl9pPr indent="2286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2" name="Shape 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" name="Shape 13"/>
          <p:cNvSpPr/>
          <p:nvPr/>
        </p:nvSpPr>
        <p:spPr>
          <a:xfrm>
            <a:off y="0" x="0"/>
            <a:ext cy="1127700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14" name="Shape 14"/>
          <p:cNvCxnSpPr/>
          <p:nvPr/>
        </p:nvCxnSpPr>
        <p:spPr>
          <a:xfrm>
            <a:off y="1127679" x="0"/>
            <a:ext cy="0" cx="914400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</p:cxnSp>
      <p:sp>
        <p:nvSpPr>
          <p:cNvPr id="15" name="Shape 1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/>
          <p:nvPr/>
        </p:nvSpPr>
        <p:spPr>
          <a:xfrm>
            <a:off y="0" x="0"/>
            <a:ext cy="1127700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19" name="Shape 19"/>
          <p:cNvCxnSpPr/>
          <p:nvPr/>
        </p:nvCxnSpPr>
        <p:spPr>
          <a:xfrm>
            <a:off y="1127679" x="0"/>
            <a:ext cy="0" cx="914400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</p:cxnSp>
      <p:sp>
        <p:nvSpPr>
          <p:cNvPr id="20" name="Shape 2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3" name="Shape 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" name="Shape 24"/>
          <p:cNvSpPr/>
          <p:nvPr/>
        </p:nvSpPr>
        <p:spPr>
          <a:xfrm>
            <a:off y="0" x="0"/>
            <a:ext cy="1127700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25" name="Shape 25"/>
          <p:cNvCxnSpPr/>
          <p:nvPr/>
        </p:nvCxnSpPr>
        <p:spPr>
          <a:xfrm>
            <a:off y="1127679" x="0"/>
            <a:ext cy="0" cx="914400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</p:cxnSp>
      <p:sp>
        <p:nvSpPr>
          <p:cNvPr id="26" name="Shape 2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/>
          <p:nvPr/>
        </p:nvSpPr>
        <p:spPr>
          <a:xfrm>
            <a:off y="4225081" x="0"/>
            <a:ext cy="918300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cxnSp>
        <p:nvCxnSpPr>
          <p:cNvPr id="29" name="Shape 29"/>
          <p:cNvCxnSpPr/>
          <p:nvPr/>
        </p:nvCxnSpPr>
        <p:spPr>
          <a:xfrm>
            <a:off y="4225081" x="0"/>
            <a:ext cy="0" cx="914400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w="med" len="med" type="none"/>
            <a:tailEnd w="med" len="med" type="none"/>
          </a:ln>
        </p:spPr>
      </p:cxnSp>
      <p:sp>
        <p:nvSpPr>
          <p:cNvPr id="30" name="Shape 30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-171450" marL="285750">
              <a:spcBef>
                <a:spcPts val="0"/>
              </a:spcBef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31" name="Shape 3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marL="0">
              <a:buClr>
                <a:schemeClr val="lt1"/>
              </a:buClr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228600" marL="0">
              <a:buClr>
                <a:schemeClr val="lt1"/>
              </a:buClr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228600" marL="0">
              <a:buClr>
                <a:schemeClr val="lt1"/>
              </a:buClr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228600" marL="0">
              <a:buClr>
                <a:schemeClr val="lt1"/>
              </a:buClr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228600" marL="0">
              <a:buClr>
                <a:schemeClr val="lt1"/>
              </a:buClr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228600" marL="0">
              <a:buClr>
                <a:schemeClr val="lt1"/>
              </a:buClr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228600" marL="0">
              <a:buClr>
                <a:schemeClr val="lt1"/>
              </a:buClr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228600" marL="0">
              <a:buClr>
                <a:schemeClr val="lt1"/>
              </a:buClr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228600" marL="0">
              <a:buClr>
                <a:schemeClr val="lt1"/>
              </a:buClr>
              <a:buSzPct val="100000"/>
              <a:buFont typeface="Trebuchet MS"/>
              <a:buNone/>
              <a:defRPr b="1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dk2"/>
              </a:buClr>
              <a:buSzPct val="100000"/>
              <a:buFont typeface="Trebuchet MS"/>
              <a:defRPr sz="3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33350" marL="742950">
              <a:spcBef>
                <a:spcPts val="480"/>
              </a:spcBef>
              <a:buClr>
                <a:schemeClr val="dk2"/>
              </a:buClr>
              <a:buSzPct val="100000"/>
              <a:buFont typeface="Trebuchet MS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76200" marL="1143000">
              <a:spcBef>
                <a:spcPts val="480"/>
              </a:spcBef>
              <a:buClr>
                <a:schemeClr val="dk2"/>
              </a:buClr>
              <a:buSzPct val="100000"/>
              <a:buFont typeface="Trebuchet MS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14300" marL="1600200"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14300" marL="2057400"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14300" marL="2514600"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14300" marL="2971800"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14300" marL="3429000"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14300" marL="3886200"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31.jpg" Type="http://schemas.openxmlformats.org/officeDocument/2006/relationships/image" Id="rId4"/><Relationship Target="../media/image24.jpg" Type="http://schemas.openxmlformats.org/officeDocument/2006/relationships/image" Id="rId3"/><Relationship Target="../media/image23.jpg" Type="http://schemas.openxmlformats.org/officeDocument/2006/relationships/image" Id="rId5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26.jpg" Type="http://schemas.openxmlformats.org/officeDocument/2006/relationships/image" Id="rId4"/><Relationship Target="../media/image27.jpg" Type="http://schemas.openxmlformats.org/officeDocument/2006/relationships/image" Id="rId3"/><Relationship Target="../media/image23.jpg" Type="http://schemas.openxmlformats.org/officeDocument/2006/relationships/image" Id="rId6"/><Relationship Target="../media/image39.jpg" Type="http://schemas.openxmlformats.org/officeDocument/2006/relationships/image" Id="rId5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29.jpg" Type="http://schemas.openxmlformats.org/officeDocument/2006/relationships/image" Id="rId4"/><Relationship Target="../media/image30.jpg" Type="http://schemas.openxmlformats.org/officeDocument/2006/relationships/image" Id="rId3"/><Relationship Target="../media/image23.jpg" Type="http://schemas.openxmlformats.org/officeDocument/2006/relationships/image" Id="rId6"/><Relationship Target="../media/image28.jpg" Type="http://schemas.openxmlformats.org/officeDocument/2006/relationships/image" Id="rId5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32.jpg" Type="http://schemas.openxmlformats.org/officeDocument/2006/relationships/image" Id="rId4"/><Relationship Target="../media/image34.jpg" Type="http://schemas.openxmlformats.org/officeDocument/2006/relationships/image" Id="rId3"/><Relationship Target="../media/image23.jpg" Type="http://schemas.openxmlformats.org/officeDocument/2006/relationships/image" Id="rId6"/><Relationship Target="../media/image33.jpg" Type="http://schemas.openxmlformats.org/officeDocument/2006/relationships/image" Id="rId5"/></Relationships>
</file>

<file path=ppt/slides/_rels/slide15.xml.rels><?xml version="1.0" encoding="UTF-8" standalone="yes"?><Relationships xmlns="http://schemas.openxmlformats.org/package/2006/relationships"><Relationship Target="../notesSlides/notesSlide1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35.jpg" Type="http://schemas.openxmlformats.org/officeDocument/2006/relationships/image" Id="rId4"/><Relationship Target="../media/image36.jpg" Type="http://schemas.openxmlformats.org/officeDocument/2006/relationships/image" Id="rId3"/><Relationship Target="../media/image37.jpg" Type="http://schemas.openxmlformats.org/officeDocument/2006/relationships/image" Id="rId6"/><Relationship Target="../media/image41.jpg" Type="http://schemas.openxmlformats.org/officeDocument/2006/relationships/image" Id="rId5"/><Relationship Target="../media/image23.jpg" Type="http://schemas.openxmlformats.org/officeDocument/2006/relationships/image" Id="rId7"/></Relationships>
</file>

<file path=ppt/slides/_rels/slide16.xml.rels><?xml version="1.0" encoding="UTF-8" standalone="yes"?><Relationships xmlns="http://schemas.openxmlformats.org/package/2006/relationships"><Relationship Target="../notesSlides/notesSlide1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43.jpg" Type="http://schemas.openxmlformats.org/officeDocument/2006/relationships/image" Id="rId4"/><Relationship Target="../media/image38.jpg" Type="http://schemas.openxmlformats.org/officeDocument/2006/relationships/image" Id="rId3"/><Relationship Target="../media/image23.jpg" Type="http://schemas.openxmlformats.org/officeDocument/2006/relationships/image" Id="rId6"/><Relationship Target="../media/image44.jpg" Type="http://schemas.openxmlformats.org/officeDocument/2006/relationships/image" Id="rId5"/></Relationships>
</file>

<file path=ppt/slides/_rels/slide17.xml.rels><?xml version="1.0" encoding="UTF-8" standalone="yes"?><Relationships xmlns="http://schemas.openxmlformats.org/package/2006/relationships"><Relationship Target="../notesSlides/notesSlide1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40.jpg" Type="http://schemas.openxmlformats.org/officeDocument/2006/relationships/image" Id="rId4"/><Relationship Target="../media/image42.jpg" Type="http://schemas.openxmlformats.org/officeDocument/2006/relationships/image" Id="rId3"/><Relationship Target="../media/image23.jpg" Type="http://schemas.openxmlformats.org/officeDocument/2006/relationships/image" Id="rId6"/><Relationship Target="../media/image30.jpg" Type="http://schemas.openxmlformats.org/officeDocument/2006/relationships/image" Id="rId5"/></Relationships>
</file>

<file path=ppt/slides/_rels/slide18.xml.rels><?xml version="1.0" encoding="UTF-8" standalone="yes"?><Relationships xmlns="http://schemas.openxmlformats.org/package/2006/relationships"><Relationship Target="../notesSlides/notesSlide1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9.xml.rels><?xml version="1.0" encoding="UTF-8" standalone="yes"?><Relationships xmlns="http://schemas.openxmlformats.org/package/2006/relationships"><Relationship Target="../notesSlides/notesSlide1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45.jpg" Type="http://schemas.openxmlformats.org/officeDocument/2006/relationships/image" Id="rId4"/><Relationship Target="../media/image50.jpg" Type="http://schemas.openxmlformats.org/officeDocument/2006/relationships/image" Id="rId3"/><Relationship Target="../media/image23.jpg" Type="http://schemas.openxmlformats.org/officeDocument/2006/relationships/image" Id="rId5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0.xml.rels><?xml version="1.0" encoding="UTF-8" standalone="yes"?><Relationships xmlns="http://schemas.openxmlformats.org/package/2006/relationships"><Relationship Target="../notesSlides/notesSlide2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48.jpg" Type="http://schemas.openxmlformats.org/officeDocument/2006/relationships/image" Id="rId4"/><Relationship Target="../media/image46.jpg" Type="http://schemas.openxmlformats.org/officeDocument/2006/relationships/image" Id="rId3"/><Relationship Target="../media/image53.jpg" Type="http://schemas.openxmlformats.org/officeDocument/2006/relationships/image" Id="rId6"/><Relationship Target="../media/image49.jpg" Type="http://schemas.openxmlformats.org/officeDocument/2006/relationships/image" Id="rId5"/><Relationship Target="../media/image23.jpg" Type="http://schemas.openxmlformats.org/officeDocument/2006/relationships/image" Id="rId7"/></Relationships>
</file>

<file path=ppt/slides/_rels/slide21.xml.rels><?xml version="1.0" encoding="UTF-8" standalone="yes"?><Relationships xmlns="http://schemas.openxmlformats.org/package/2006/relationships"><Relationship Target="../notesSlides/notesSlide2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51.jpg" Type="http://schemas.openxmlformats.org/officeDocument/2006/relationships/image" Id="rId4"/><Relationship Target="../media/image52.jpg" Type="http://schemas.openxmlformats.org/officeDocument/2006/relationships/image" Id="rId3"/><Relationship Target="../media/image62.jpg" Type="http://schemas.openxmlformats.org/officeDocument/2006/relationships/image" Id="rId6"/><Relationship Target="../media/image54.jpg" Type="http://schemas.openxmlformats.org/officeDocument/2006/relationships/image" Id="rId5"/><Relationship Target="../media/image56.jpg" Type="http://schemas.openxmlformats.org/officeDocument/2006/relationships/image" Id="rId7"/></Relationships>
</file>

<file path=ppt/slides/_rels/slide22.xml.rels><?xml version="1.0" encoding="UTF-8" standalone="yes"?><Relationships xmlns="http://schemas.openxmlformats.org/package/2006/relationships"><Relationship Target="../notesSlides/notesSlide2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63.jpg" Type="http://schemas.openxmlformats.org/officeDocument/2006/relationships/image" Id="rId4"/><Relationship Target="../media/image60.jpg" Type="http://schemas.openxmlformats.org/officeDocument/2006/relationships/image" Id="rId3"/><Relationship Target="../media/image59.jpg" Type="http://schemas.openxmlformats.org/officeDocument/2006/relationships/image" Id="rId6"/><Relationship Target="../media/image30.jpg" Type="http://schemas.openxmlformats.org/officeDocument/2006/relationships/image" Id="rId5"/><Relationship Target="../media/image23.jpg" Type="http://schemas.openxmlformats.org/officeDocument/2006/relationships/image" Id="rId7"/></Relationships>
</file>

<file path=ppt/slides/_rels/slide23.xml.rels><?xml version="1.0" encoding="UTF-8" standalone="yes"?><Relationships xmlns="http://schemas.openxmlformats.org/package/2006/relationships"><Relationship Target="../notesSlides/notesSlide2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57.jpg" Type="http://schemas.openxmlformats.org/officeDocument/2006/relationships/image" Id="rId4"/><Relationship Target="../media/image30.jpg" Type="http://schemas.openxmlformats.org/officeDocument/2006/relationships/image" Id="rId3"/><Relationship Target="../media/image23.jpg" Type="http://schemas.openxmlformats.org/officeDocument/2006/relationships/image" Id="rId6"/><Relationship Target="../media/image61.jpg" Type="http://schemas.openxmlformats.org/officeDocument/2006/relationships/image" Id="rId5"/></Relationships>
</file>

<file path=ppt/slides/_rels/slide24.xml.rels><?xml version="1.0" encoding="UTF-8" standalone="yes"?><Relationships xmlns="http://schemas.openxmlformats.org/package/2006/relationships"><Relationship Target="../notesSlides/notesSlide2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81.jpg" Type="http://schemas.openxmlformats.org/officeDocument/2006/relationships/image" Id="rId4"/><Relationship Target="../media/image55.jpg" Type="http://schemas.openxmlformats.org/officeDocument/2006/relationships/image" Id="rId3"/><Relationship Target="../media/image23.jpg" Type="http://schemas.openxmlformats.org/officeDocument/2006/relationships/image" Id="rId6"/><Relationship Target="../media/image58.jpg" Type="http://schemas.openxmlformats.org/officeDocument/2006/relationships/image" Id="rId5"/></Relationships>
</file>

<file path=ppt/slides/_rels/slide25.xml.rels><?xml version="1.0" encoding="UTF-8" standalone="yes"?><Relationships xmlns="http://schemas.openxmlformats.org/package/2006/relationships"><Relationship Target="../notesSlides/notesSlide2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64.jpg" Type="http://schemas.openxmlformats.org/officeDocument/2006/relationships/image" Id="rId4"/><Relationship Target="../media/image65.jpg" Type="http://schemas.openxmlformats.org/officeDocument/2006/relationships/image" Id="rId3"/><Relationship Target="../media/image70.jpg" Type="http://schemas.openxmlformats.org/officeDocument/2006/relationships/image" Id="rId6"/><Relationship Target="../media/image69.jpg" Type="http://schemas.openxmlformats.org/officeDocument/2006/relationships/image" Id="rId5"/></Relationships>
</file>

<file path=ppt/slides/_rels/slide26.xml.rels><?xml version="1.0" encoding="UTF-8" standalone="yes"?><Relationships xmlns="http://schemas.openxmlformats.org/package/2006/relationships"><Relationship Target="../notesSlides/notesSlide2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7.jpg" Type="http://schemas.openxmlformats.org/officeDocument/2006/relationships/image" Id="rId4"/><Relationship Target="../media/image19.jpg" Type="http://schemas.openxmlformats.org/officeDocument/2006/relationships/image" Id="rId3"/><Relationship Target="../media/image66.jpg" Type="http://schemas.openxmlformats.org/officeDocument/2006/relationships/image" Id="rId5"/></Relationships>
</file>

<file path=ppt/slides/_rels/slide27.xml.rels><?xml version="1.0" encoding="UTF-8" standalone="yes"?><Relationships xmlns="http://schemas.openxmlformats.org/package/2006/relationships"><Relationship Target="../notesSlides/notesSlide2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8.xml.rels><?xml version="1.0" encoding="UTF-8" standalone="yes"?><Relationships xmlns="http://schemas.openxmlformats.org/package/2006/relationships"><Relationship Target="../notesSlides/notesSlide2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67.jpg" Type="http://schemas.openxmlformats.org/officeDocument/2006/relationships/image" Id="rId3"/></Relationships>
</file>

<file path=ppt/slides/_rels/slide29.xml.rels><?xml version="1.0" encoding="UTF-8" standalone="yes"?><Relationships xmlns="http://schemas.openxmlformats.org/package/2006/relationships"><Relationship Target="../notesSlides/notesSlide2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68.jp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9.jpg" Type="http://schemas.openxmlformats.org/officeDocument/2006/relationships/image" Id="rId4"/><Relationship Target="../media/image00.jpg" Type="http://schemas.openxmlformats.org/officeDocument/2006/relationships/image" Id="rId3"/><Relationship Target="../media/image04.jpg" Type="http://schemas.openxmlformats.org/officeDocument/2006/relationships/image" Id="rId6"/><Relationship Target="../media/image01.jpg" Type="http://schemas.openxmlformats.org/officeDocument/2006/relationships/image" Id="rId5"/><Relationship Target="../media/image05.jpg" Type="http://schemas.openxmlformats.org/officeDocument/2006/relationships/image" Id="rId7"/></Relationships>
</file>

<file path=ppt/slides/_rels/slide30.xml.rels><?xml version="1.0" encoding="UTF-8" standalone="yes"?><Relationships xmlns="http://schemas.openxmlformats.org/package/2006/relationships"><Relationship Target="../notesSlides/notesSlide3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1.xml.rels><?xml version="1.0" encoding="UTF-8" standalone="yes"?><Relationships xmlns="http://schemas.openxmlformats.org/package/2006/relationships"><Relationship Target="../notesSlides/notesSlide3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82.jpg" Type="http://schemas.openxmlformats.org/officeDocument/2006/relationships/image" Id="rId4"/><Relationship Target="../media/image71.jpg" Type="http://schemas.openxmlformats.org/officeDocument/2006/relationships/image" Id="rId3"/><Relationship Target="../media/image23.jpg" Type="http://schemas.openxmlformats.org/officeDocument/2006/relationships/image" Id="rId5"/></Relationships>
</file>

<file path=ppt/slides/_rels/slide32.xml.rels><?xml version="1.0" encoding="UTF-8" standalone="yes"?><Relationships xmlns="http://schemas.openxmlformats.org/package/2006/relationships"><Relationship Target="../notesSlides/notesSlide3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76.jpg" Type="http://schemas.openxmlformats.org/officeDocument/2006/relationships/image" Id="rId3"/></Relationships>
</file>

<file path=ppt/slides/_rels/slide33.xml.rels><?xml version="1.0" encoding="UTF-8" standalone="yes"?><Relationships xmlns="http://schemas.openxmlformats.org/package/2006/relationships"><Relationship Target="../notesSlides/notesSlide3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74.jpg" Type="http://schemas.openxmlformats.org/officeDocument/2006/relationships/image" Id="rId3"/></Relationships>
</file>

<file path=ppt/slides/_rels/slide34.xml.rels><?xml version="1.0" encoding="UTF-8" standalone="yes"?><Relationships xmlns="http://schemas.openxmlformats.org/package/2006/relationships"><Relationship Target="../notesSlides/notesSlide3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5.xml.rels><?xml version="1.0" encoding="UTF-8" standalone="yes"?><Relationships xmlns="http://schemas.openxmlformats.org/package/2006/relationships"><Relationship Target="../notesSlides/notesSlide3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78.jpg" Type="http://schemas.openxmlformats.org/officeDocument/2006/relationships/image" Id="rId3"/></Relationships>
</file>

<file path=ppt/slides/_rels/slide36.xml.rels><?xml version="1.0" encoding="UTF-8" standalone="yes"?><Relationships xmlns="http://schemas.openxmlformats.org/package/2006/relationships"><Relationship Target="../notesSlides/notesSlide3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7.xml.rels><?xml version="1.0" encoding="UTF-8" standalone="yes"?><Relationships xmlns="http://schemas.openxmlformats.org/package/2006/relationships"><Relationship Target="../notesSlides/notesSlide3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8.xml.rels><?xml version="1.0" encoding="UTF-8" standalone="yes"?><Relationships xmlns="http://schemas.openxmlformats.org/package/2006/relationships"><Relationship Target="../notesSlides/notesSlide3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73.jpg" Type="http://schemas.openxmlformats.org/officeDocument/2006/relationships/image" Id="rId4"/><Relationship Target="../media/image72.jpg" Type="http://schemas.openxmlformats.org/officeDocument/2006/relationships/image" Id="rId3"/><Relationship Target="../media/image23.jpg" Type="http://schemas.openxmlformats.org/officeDocument/2006/relationships/image" Id="rId6"/><Relationship Target="../media/image77.jpg" Type="http://schemas.openxmlformats.org/officeDocument/2006/relationships/image" Id="rId5"/></Relationships>
</file>

<file path=ppt/slides/_rels/slide39.xml.rels><?xml version="1.0" encoding="UTF-8" standalone="yes"?><Relationships xmlns="http://schemas.openxmlformats.org/package/2006/relationships"><Relationship Target="../notesSlides/notesSlide3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80.jpg" Type="http://schemas.openxmlformats.org/officeDocument/2006/relationships/image" Id="rId4"/><Relationship Target="../media/image75.jpg" Type="http://schemas.openxmlformats.org/officeDocument/2006/relationships/image" Id="rId3"/><Relationship Target="../media/image83.jpg" Type="http://schemas.openxmlformats.org/officeDocument/2006/relationships/image" Id="rId6"/><Relationship Target="../media/image79.jpg" Type="http://schemas.openxmlformats.org/officeDocument/2006/relationships/image" Id="rId5"/><Relationship Target="../media/image23.jpg" Type="http://schemas.openxmlformats.org/officeDocument/2006/relationships/image" Id="rId7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jpg" Type="http://schemas.openxmlformats.org/officeDocument/2006/relationships/image" Id="rId4"/><Relationship Target="../media/image06.jpg" Type="http://schemas.openxmlformats.org/officeDocument/2006/relationships/image" Id="rId3"/><Relationship Target="../media/image08.jpg" Type="http://schemas.openxmlformats.org/officeDocument/2006/relationships/image" Id="rId6"/><Relationship Target="../media/image03.jpg" Type="http://schemas.openxmlformats.org/officeDocument/2006/relationships/image" Id="rId5"/><Relationship Target="../media/image02.jpg" Type="http://schemas.openxmlformats.org/officeDocument/2006/relationships/image" Id="rId7"/></Relationships>
</file>

<file path=ppt/slides/_rels/slide40.xml.rels><?xml version="1.0" encoding="UTF-8" standalone="yes"?><Relationships xmlns="http://schemas.openxmlformats.org/package/2006/relationships"><Relationship Target="../notesSlides/notesSlide4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86.jpg" Type="http://schemas.openxmlformats.org/officeDocument/2006/relationships/image" Id="rId4"/><Relationship Target="../media/image84.jpg" Type="http://schemas.openxmlformats.org/officeDocument/2006/relationships/image" Id="rId3"/><Relationship Target="../media/image85.jpg" Type="http://schemas.openxmlformats.org/officeDocument/2006/relationships/image" Id="rId6"/><Relationship Target="../media/image88.jpg" Type="http://schemas.openxmlformats.org/officeDocument/2006/relationships/image" Id="rId5"/><Relationship Target="../media/image90.jpg" Type="http://schemas.openxmlformats.org/officeDocument/2006/relationships/image" Id="rId8"/><Relationship Target="../media/image99.jpg" Type="http://schemas.openxmlformats.org/officeDocument/2006/relationships/image" Id="rId7"/></Relationships>
</file>

<file path=ppt/slides/_rels/slide41.xml.rels><?xml version="1.0" encoding="UTF-8" standalone="yes"?><Relationships xmlns="http://schemas.openxmlformats.org/package/2006/relationships"><Relationship Target="../notesSlides/notesSlide4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87.jpg" Type="http://schemas.openxmlformats.org/officeDocument/2006/relationships/image" Id="rId4"/><Relationship Target="../media/image89.jpg" Type="http://schemas.openxmlformats.org/officeDocument/2006/relationships/image" Id="rId3"/><Relationship Target="../media/image92.jpg" Type="http://schemas.openxmlformats.org/officeDocument/2006/relationships/image" Id="rId6"/><Relationship Target="../media/image93.jpg" Type="http://schemas.openxmlformats.org/officeDocument/2006/relationships/image" Id="rId5"/></Relationships>
</file>

<file path=ppt/slides/_rels/slide42.xml.rels><?xml version="1.0" encoding="UTF-8" standalone="yes"?><Relationships xmlns="http://schemas.openxmlformats.org/package/2006/relationships"><Relationship Target="../notesSlides/notesSlide4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94.jpg" Type="http://schemas.openxmlformats.org/officeDocument/2006/relationships/image" Id="rId4"/><Relationship Target="../media/image91.jpg" Type="http://schemas.openxmlformats.org/officeDocument/2006/relationships/image" Id="rId3"/><Relationship Target="../media/image97.jpg" Type="http://schemas.openxmlformats.org/officeDocument/2006/relationships/image" Id="rId6"/><Relationship Target="../media/image95.jpg" Type="http://schemas.openxmlformats.org/officeDocument/2006/relationships/image" Id="rId5"/><Relationship Target="../media/image98.jpg" Type="http://schemas.openxmlformats.org/officeDocument/2006/relationships/image" Id="rId7"/></Relationships>
</file>

<file path=ppt/slides/_rels/slide43.xml.rels><?xml version="1.0" encoding="UTF-8" standalone="yes"?><Relationships xmlns="http://schemas.openxmlformats.org/package/2006/relationships"><Relationship Target="../notesSlides/notesSlide4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96.jpg" Type="http://schemas.openxmlformats.org/officeDocument/2006/relationships/image" Id="rId4"/><Relationship Target="../media/image70.jpg" Type="http://schemas.openxmlformats.org/officeDocument/2006/relationships/image" Id="rId3"/><Relationship Target="../media/image100.jpg" Type="http://schemas.openxmlformats.org/officeDocument/2006/relationships/image" Id="rId6"/><Relationship Target="../media/image105.jpg" Type="http://schemas.openxmlformats.org/officeDocument/2006/relationships/image" Id="rId5"/></Relationships>
</file>

<file path=ppt/slides/_rels/slide44.xml.rels><?xml version="1.0" encoding="UTF-8" standalone="yes"?><Relationships xmlns="http://schemas.openxmlformats.org/package/2006/relationships"><Relationship Target="../notesSlides/notesSlide4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02.jpg" Type="http://schemas.openxmlformats.org/officeDocument/2006/relationships/image" Id="rId4"/><Relationship Target="../media/image109.jpg" Type="http://schemas.openxmlformats.org/officeDocument/2006/relationships/image" Id="rId3"/></Relationships>
</file>

<file path=ppt/slides/_rels/slide45.xml.rels><?xml version="1.0" encoding="UTF-8" standalone="yes"?><Relationships xmlns="http://schemas.openxmlformats.org/package/2006/relationships"><Relationship Target="../notesSlides/notesSlide4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04.jpg" Type="http://schemas.openxmlformats.org/officeDocument/2006/relationships/image" Id="rId4"/><Relationship Target="../media/image101.jpg" Type="http://schemas.openxmlformats.org/officeDocument/2006/relationships/image" Id="rId3"/><Relationship Target="../media/image107.jpg" Type="http://schemas.openxmlformats.org/officeDocument/2006/relationships/image" Id="rId6"/><Relationship Target="../media/image103.jpg" Type="http://schemas.openxmlformats.org/officeDocument/2006/relationships/image" Id="rId5"/><Relationship Target="../media/image111.jpg" Type="http://schemas.openxmlformats.org/officeDocument/2006/relationships/image" Id="rId7"/></Relationships>
</file>

<file path=ppt/slides/_rels/slide46.xml.rels><?xml version="1.0" encoding="UTF-8" standalone="yes"?><Relationships xmlns="http://schemas.openxmlformats.org/package/2006/relationships"><Relationship Target="../notesSlides/notesSlide4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7.xml.rels><?xml version="1.0" encoding="UTF-8" standalone="yes"?><Relationships xmlns="http://schemas.openxmlformats.org/package/2006/relationships"><Relationship Target="../notesSlides/notesSlide4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8.xml.rels><?xml version="1.0" encoding="UTF-8" standalone="yes"?><Relationships xmlns="http://schemas.openxmlformats.org/package/2006/relationships"><Relationship Target="../notesSlides/notesSlide4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9.xml.rels><?xml version="1.0" encoding="UTF-8" standalone="yes"?><Relationships xmlns="http://schemas.openxmlformats.org/package/2006/relationships"><Relationship Target="../notesSlides/notesSlide4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1.jpg" Type="http://schemas.openxmlformats.org/officeDocument/2006/relationships/image" Id="rId4"/><Relationship Target="../media/image20.jpg" Type="http://schemas.openxmlformats.org/officeDocument/2006/relationships/image" Id="rId3"/><Relationship Target="../media/image14.jpg" Type="http://schemas.openxmlformats.org/officeDocument/2006/relationships/image" Id="rId5"/></Relationships>
</file>

<file path=ppt/slides/_rels/slide50.xml.rels><?xml version="1.0" encoding="UTF-8" standalone="yes"?><Relationships xmlns="http://schemas.openxmlformats.org/package/2006/relationships"><Relationship Target="../notesSlides/notesSlide5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1.xml.rels><?xml version="1.0" encoding="UTF-8" standalone="yes"?><Relationships xmlns="http://schemas.openxmlformats.org/package/2006/relationships"><Relationship Target="../notesSlides/notesSlide51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2.xml.rels><?xml version="1.0" encoding="UTF-8" standalone="yes"?><Relationships xmlns="http://schemas.openxmlformats.org/package/2006/relationships"><Relationship Target="../notesSlides/notesSlide5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3.xml.rels><?xml version="1.0" encoding="UTF-8" standalone="yes"?><Relationships xmlns="http://schemas.openxmlformats.org/package/2006/relationships"><Relationship Target="../notesSlides/notesSlide5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4.xml.rels><?xml version="1.0" encoding="UTF-8" standalone="yes"?><Relationships xmlns="http://schemas.openxmlformats.org/package/2006/relationships"><Relationship Target="../notesSlides/notesSlide5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5.xml.rels><?xml version="1.0" encoding="UTF-8" standalone="yes"?><Relationships xmlns="http://schemas.openxmlformats.org/package/2006/relationships"><Relationship Target="../notesSlides/notesSlide5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6.xml.rels><?xml version="1.0" encoding="UTF-8" standalone="yes"?><Relationships xmlns="http://schemas.openxmlformats.org/package/2006/relationships"><Relationship Target="../notesSlides/notesSlide5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7.xml.rels><?xml version="1.0" encoding="UTF-8" standalone="yes"?><Relationships xmlns="http://schemas.openxmlformats.org/package/2006/relationships"><Relationship Target="../notesSlides/notesSlide5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8.xml.rels><?xml version="1.0" encoding="UTF-8" standalone="yes"?><Relationships xmlns="http://schemas.openxmlformats.org/package/2006/relationships"><Relationship Target="../notesSlides/notesSlide5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9.xml.rels><?xml version="1.0" encoding="UTF-8" standalone="yes"?><Relationships xmlns="http://schemas.openxmlformats.org/package/2006/relationships"><Relationship Target="../notesSlides/notesSlide5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2.jpg" Type="http://schemas.openxmlformats.org/officeDocument/2006/relationships/image" Id="rId4"/><Relationship Target="../media/image10.jpg" Type="http://schemas.openxmlformats.org/officeDocument/2006/relationships/image" Id="rId3"/><Relationship Target="../media/image15.jpg" Type="http://schemas.openxmlformats.org/officeDocument/2006/relationships/image" Id="rId5"/></Relationships>
</file>

<file path=ppt/slides/_rels/slide60.xml.rels><?xml version="1.0" encoding="UTF-8" standalone="yes"?><Relationships xmlns="http://schemas.openxmlformats.org/package/2006/relationships"><Relationship Target="../notesSlides/notesSlide6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06.jpg" Type="http://schemas.openxmlformats.org/officeDocument/2006/relationships/image" Id="rId4"/><Relationship Target="../media/image108.jpg" Type="http://schemas.openxmlformats.org/officeDocument/2006/relationships/image" Id="rId3"/><Relationship Target="../media/image128.jpg" Type="http://schemas.openxmlformats.org/officeDocument/2006/relationships/image" Id="rId6"/><Relationship Target="../media/image110.jpg" Type="http://schemas.openxmlformats.org/officeDocument/2006/relationships/image" Id="rId5"/><Relationship Target="../media/image109.jpg" Type="http://schemas.openxmlformats.org/officeDocument/2006/relationships/image" Id="rId7"/></Relationships>
</file>

<file path=ppt/slides/_rels/slide61.xml.rels><?xml version="1.0" encoding="UTF-8" standalone="yes"?><Relationships xmlns="http://schemas.openxmlformats.org/package/2006/relationships"><Relationship Target="../notesSlides/notesSlide6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12.jpg" Type="http://schemas.openxmlformats.org/officeDocument/2006/relationships/image" Id="rId4"/><Relationship Target="../media/image115.jpg" Type="http://schemas.openxmlformats.org/officeDocument/2006/relationships/image" Id="rId3"/><Relationship Target="../media/image117.jpg" Type="http://schemas.openxmlformats.org/officeDocument/2006/relationships/image" Id="rId6"/><Relationship Target="../media/image114.jpg" Type="http://schemas.openxmlformats.org/officeDocument/2006/relationships/image" Id="rId5"/></Relationships>
</file>

<file path=ppt/slides/_rels/slide62.xml.rels><?xml version="1.0" encoding="UTF-8" standalone="yes"?><Relationships xmlns="http://schemas.openxmlformats.org/package/2006/relationships"><Relationship Target="../notesSlides/notesSlide6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19.jpg" Type="http://schemas.openxmlformats.org/officeDocument/2006/relationships/image" Id="rId3"/></Relationships>
</file>

<file path=ppt/slides/_rels/slide63.xml.rels><?xml version="1.0" encoding="UTF-8" standalone="yes"?><Relationships xmlns="http://schemas.openxmlformats.org/package/2006/relationships"><Relationship Target="../notesSlides/notesSlide6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4.xml.rels><?xml version="1.0" encoding="UTF-8" standalone="yes"?><Relationships xmlns="http://schemas.openxmlformats.org/package/2006/relationships"><Relationship Target="../notesSlides/notesSlide6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5.xml.rels><?xml version="1.0" encoding="UTF-8" standalone="yes"?><Relationships xmlns="http://schemas.openxmlformats.org/package/2006/relationships"><Relationship Target="../notesSlides/notesSlide6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6.xml.rels><?xml version="1.0" encoding="UTF-8" standalone="yes"?><Relationships xmlns="http://schemas.openxmlformats.org/package/2006/relationships"><Relationship Target="../notesSlides/notesSlide6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7.xml.rels><?xml version="1.0" encoding="UTF-8" standalone="yes"?><Relationships xmlns="http://schemas.openxmlformats.org/package/2006/relationships"><Relationship Target="../notesSlides/notesSlide6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8.xml.rels><?xml version="1.0" encoding="UTF-8" standalone="yes"?><Relationships xmlns="http://schemas.openxmlformats.org/package/2006/relationships"><Relationship Target="../notesSlides/notesSlide6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9.xml.rels><?xml version="1.0" encoding="UTF-8" standalone="yes"?><Relationships xmlns="http://schemas.openxmlformats.org/package/2006/relationships"><Relationship Target="../notesSlides/notesSlide6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18.jpg" Type="http://schemas.openxmlformats.org/officeDocument/2006/relationships/image" Id="rId4"/><Relationship Target="../media/image113.jpg" Type="http://schemas.openxmlformats.org/officeDocument/2006/relationships/image" Id="rId3"/><Relationship Target="../media/image23.jpg" Type="http://schemas.openxmlformats.org/officeDocument/2006/relationships/image" Id="rId6"/><Relationship Target="../media/image116.jpg" Type="http://schemas.openxmlformats.org/officeDocument/2006/relationships/image" Id="rId5"/><Relationship Target="../media/image15.jpg" Type="http://schemas.openxmlformats.org/officeDocument/2006/relationships/image" Id="rId7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3.jpg" Type="http://schemas.openxmlformats.org/officeDocument/2006/relationships/image" Id="rId4"/><Relationship Target="../media/image47.jpg" Type="http://schemas.openxmlformats.org/officeDocument/2006/relationships/image" Id="rId3"/><Relationship Target="../media/image21.jpg" Type="http://schemas.openxmlformats.org/officeDocument/2006/relationships/image" Id="rId6"/><Relationship Target="../media/image25.jpg" Type="http://schemas.openxmlformats.org/officeDocument/2006/relationships/image" Id="rId5"/><Relationship Target="../media/image18.jpg" Type="http://schemas.openxmlformats.org/officeDocument/2006/relationships/image" Id="rId8"/><Relationship Target="../media/image16.jpg" Type="http://schemas.openxmlformats.org/officeDocument/2006/relationships/image" Id="rId7"/></Relationships>
</file>

<file path=ppt/slides/_rels/slide70.xml.rels><?xml version="1.0" encoding="UTF-8" standalone="yes"?><Relationships xmlns="http://schemas.openxmlformats.org/package/2006/relationships"><Relationship Target="../notesSlides/notesSlide7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27.jpg" Type="http://schemas.openxmlformats.org/officeDocument/2006/relationships/image" Id="rId4"/><Relationship Target="../media/image120.jpg" Type="http://schemas.openxmlformats.org/officeDocument/2006/relationships/image" Id="rId3"/><Relationship Target="../media/image126.jpg" Type="http://schemas.openxmlformats.org/officeDocument/2006/relationships/image" Id="rId6"/><Relationship Target="../media/image122.jpg" Type="http://schemas.openxmlformats.org/officeDocument/2006/relationships/image" Id="rId5"/></Relationships>
</file>

<file path=ppt/slides/_rels/slide71.xml.rels><?xml version="1.0" encoding="UTF-8" standalone="yes"?><Relationships xmlns="http://schemas.openxmlformats.org/package/2006/relationships"><Relationship Target="../notesSlides/notesSlide7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23.jpg" Type="http://schemas.openxmlformats.org/officeDocument/2006/relationships/image" Id="rId3"/></Relationships>
</file>

<file path=ppt/slides/_rels/slide72.xml.rels><?xml version="1.0" encoding="UTF-8" standalone="yes"?><Relationships xmlns="http://schemas.openxmlformats.org/package/2006/relationships"><Relationship Target="../notesSlides/notesSlide7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3.xml.rels><?xml version="1.0" encoding="UTF-8" standalone="yes"?><Relationships xmlns="http://schemas.openxmlformats.org/package/2006/relationships"><Relationship Target="../notesSlides/notesSlide7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4.xml.rels><?xml version="1.0" encoding="UTF-8" standalone="yes"?><Relationships xmlns="http://schemas.openxmlformats.org/package/2006/relationships"><Relationship Target="../notesSlides/notesSlide7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5.xml.rels><?xml version="1.0" encoding="UTF-8" standalone="yes"?><Relationships xmlns="http://schemas.openxmlformats.org/package/2006/relationships"><Relationship Target="../notesSlides/notesSlide7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6.xml.rels><?xml version="1.0" encoding="UTF-8" standalone="yes"?><Relationships xmlns="http://schemas.openxmlformats.org/package/2006/relationships"><Relationship Target="../notesSlides/notesSlide7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7.xml.rels><?xml version="1.0" encoding="UTF-8" standalone="yes"?><Relationships xmlns="http://schemas.openxmlformats.org/package/2006/relationships"><Relationship Target="../notesSlides/notesSlide7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8.xml.rels><?xml version="1.0" encoding="UTF-8" standalone="yes"?><Relationships xmlns="http://schemas.openxmlformats.org/package/2006/relationships"><Relationship Target="../notesSlides/notesSlide7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24.jpg" Type="http://schemas.openxmlformats.org/officeDocument/2006/relationships/image" Id="rId4"/><Relationship Target="../media/image121.jpg" Type="http://schemas.openxmlformats.org/officeDocument/2006/relationships/image" Id="rId3"/><Relationship Target="../media/image125.jpg" Type="http://schemas.openxmlformats.org/officeDocument/2006/relationships/image" Id="rId6"/><Relationship Target="../media/image133.jpg" Type="http://schemas.openxmlformats.org/officeDocument/2006/relationships/image" Id="rId5"/></Relationships>
</file>

<file path=ppt/slides/_rels/slide79.xml.rels><?xml version="1.0" encoding="UTF-8" standalone="yes"?><Relationships xmlns="http://schemas.openxmlformats.org/package/2006/relationships"><Relationship Target="../notesSlides/notesSlide7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32.jpg" Type="http://schemas.openxmlformats.org/officeDocument/2006/relationships/image" Id="rId4"/><Relationship Target="../media/image129.jpg" Type="http://schemas.openxmlformats.org/officeDocument/2006/relationships/image" Id="rId3"/><Relationship Target="../media/image125.jpg" Type="http://schemas.openxmlformats.org/officeDocument/2006/relationships/image" Id="rId6"/><Relationship Target="../media/image130.jpg" Type="http://schemas.openxmlformats.org/officeDocument/2006/relationships/image" Id="rId5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80.xml.rels><?xml version="1.0" encoding="UTF-8" standalone="yes"?><Relationships xmlns="http://schemas.openxmlformats.org/package/2006/relationships"><Relationship Target="../notesSlides/notesSlide8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24.jpg" Type="http://schemas.openxmlformats.org/officeDocument/2006/relationships/image" Id="rId4"/><Relationship Target="../media/image121.jpg" Type="http://schemas.openxmlformats.org/officeDocument/2006/relationships/image" Id="rId3"/><Relationship Target="../media/image130.jpg" Type="http://schemas.openxmlformats.org/officeDocument/2006/relationships/image" Id="rId6"/><Relationship Target="../media/image125.jpg" Type="http://schemas.openxmlformats.org/officeDocument/2006/relationships/image" Id="rId5"/></Relationships>
</file>

<file path=ppt/slides/_rels/slide81.xml.rels><?xml version="1.0" encoding="UTF-8" standalone="yes"?><Relationships xmlns="http://schemas.openxmlformats.org/package/2006/relationships"><Relationship Target="../notesSlides/notesSlide8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86.jpg" Type="http://schemas.openxmlformats.org/officeDocument/2006/relationships/image" Id="rId4"/><Relationship Target="../media/image84.jpg" Type="http://schemas.openxmlformats.org/officeDocument/2006/relationships/image" Id="rId3"/><Relationship Target="../media/image134.jpg" Type="http://schemas.openxmlformats.org/officeDocument/2006/relationships/image" Id="rId6"/><Relationship Target="../media/image88.jpg" Type="http://schemas.openxmlformats.org/officeDocument/2006/relationships/image" Id="rId5"/></Relationships>
</file>

<file path=ppt/slides/_rels/slide82.xml.rels><?xml version="1.0" encoding="UTF-8" standalone="yes"?><Relationships xmlns="http://schemas.openxmlformats.org/package/2006/relationships"><Relationship Target="../notesSlides/notesSlide8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36.jpg" Type="http://schemas.openxmlformats.org/officeDocument/2006/relationships/image" Id="rId4"/><Relationship Target="../media/image131.jpg" Type="http://schemas.openxmlformats.org/officeDocument/2006/relationships/image" Id="rId3"/><Relationship Target="../media/image138.jpg" Type="http://schemas.openxmlformats.org/officeDocument/2006/relationships/image" Id="rId6"/><Relationship Target="../media/image135.jpg" Type="http://schemas.openxmlformats.org/officeDocument/2006/relationships/image" Id="rId5"/></Relationships>
</file>

<file path=ppt/slides/_rels/slide83.xml.rels><?xml version="1.0" encoding="UTF-8" standalone="yes"?><Relationships xmlns="http://schemas.openxmlformats.org/package/2006/relationships"><Relationship Target="../notesSlides/notesSlide8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37.jpg" Type="http://schemas.openxmlformats.org/officeDocument/2006/relationships/image" Id="rId3"/></Relationships>
</file>

<file path=ppt/slides/_rels/slide84.xml.rels><?xml version="1.0" encoding="UTF-8" standalone="yes"?><Relationships xmlns="http://schemas.openxmlformats.org/package/2006/relationships"><Relationship Target="../notesSlides/notesSlide8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39.png" Type="http://schemas.openxmlformats.org/officeDocument/2006/relationships/image" Id="rId3"/></Relationships>
</file>

<file path=ppt/slides/_rels/slide85.xml.rels><?xml version="1.0" encoding="UTF-8" standalone="yes"?><Relationships xmlns="http://schemas.openxmlformats.org/package/2006/relationships"><Relationship Target="../notesSlides/notesSlide8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7.jpg" Type="http://schemas.openxmlformats.org/officeDocument/2006/relationships/image" Id="rId4"/><Relationship Target="../media/image19.jpg" Type="http://schemas.openxmlformats.org/officeDocument/2006/relationships/image" Id="rId3"/><Relationship Target="../media/image22.jpg" Type="http://schemas.openxmlformats.org/officeDocument/2006/relationships/image" Id="rId5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" name="Shape 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" name="Shape 33"/>
          <p:cNvSpPr txBox="1"/>
          <p:nvPr>
            <p:ph type="ctrTitle"/>
          </p:nvPr>
        </p:nvSpPr>
        <p:spPr>
          <a:xfrm>
            <a:off y="101599" x="166125"/>
            <a:ext cy="25376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ru"/>
              <a:t>Продвинутая тренировка по навигаторам</a:t>
            </a:r>
          </a:p>
        </p:txBody>
      </p:sp>
      <p:sp>
        <p:nvSpPr>
          <p:cNvPr id="34" name="Shape 34"/>
          <p:cNvSpPr txBox="1"/>
          <p:nvPr>
            <p:ph idx="1" type="subTitle"/>
          </p:nvPr>
        </p:nvSpPr>
        <p:spPr>
          <a:xfrm>
            <a:off y="3701298" x="1232475"/>
            <a:ext cy="11081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r">
              <a:buNone/>
            </a:pPr>
            <a:r>
              <a:rPr lang="ru"/>
              <a:t>Для старших поисковых групп и координаторов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3" name="Shape 1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4" name="Shape 144"/>
          <p:cNvSpPr txBox="1"/>
          <p:nvPr>
            <p:ph idx="1" type="body"/>
          </p:nvPr>
        </p:nvSpPr>
        <p:spPr>
          <a:xfrm>
            <a:off y="1144000" x="147900"/>
            <a:ext cy="653699" cx="88871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just" rtl="0" lvl="0">
              <a:lnSpc>
                <a:spcPct val="100000"/>
              </a:lnSpc>
              <a:spcBef>
                <a:spcPts val="0"/>
              </a:spcBef>
              <a:buNone/>
            </a:pPr>
            <a:r>
              <a:rPr u="sng" b="1" sz="1600" lang="ru" i="1">
                <a:solidFill>
                  <a:srgbClr val="000000"/>
                </a:solidFill>
              </a:rPr>
              <a:t>В навигаторе могут быть сбиты настройки.</a:t>
            </a:r>
          </a:p>
          <a:p>
            <a:pPr algn="just" rtl="0" lvl="0">
              <a:lnSpc>
                <a:spcPct val="100000"/>
              </a:lnSpc>
              <a:spcBef>
                <a:spcPts val="0"/>
              </a:spcBef>
              <a:buNone/>
            </a:pPr>
            <a:r>
              <a:rPr sz="1600" lang="ru" i="1">
                <a:solidFill>
                  <a:srgbClr val="000000"/>
                </a:solidFill>
              </a:rPr>
              <a:t>Обратите внимание на: </a:t>
            </a:r>
          </a:p>
        </p:txBody>
      </p:sp>
      <p:sp>
        <p:nvSpPr>
          <p:cNvPr id="145" name="Shape 145"/>
          <p:cNvSpPr txBox="1"/>
          <p:nvPr>
            <p:ph type="title"/>
          </p:nvPr>
        </p:nvSpPr>
        <p:spPr>
          <a:xfrm>
            <a:off y="67000" x="147900"/>
            <a:ext cy="7578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Устранение неполадок в навигаторе</a:t>
            </a:r>
          </a:p>
        </p:txBody>
      </p:sp>
      <p:sp>
        <p:nvSpPr>
          <p:cNvPr id="146" name="Shape 146"/>
          <p:cNvSpPr txBox="1"/>
          <p:nvPr/>
        </p:nvSpPr>
        <p:spPr>
          <a:xfrm>
            <a:off y="1634325" x="128400"/>
            <a:ext cy="1011599" cx="88211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just" rtl="0" lvl="0">
              <a:buClr>
                <a:srgbClr val="000000"/>
              </a:buClr>
              <a:buSzPct val="68750"/>
              <a:buFont typeface="Arial"/>
              <a:buNone/>
            </a:pPr>
            <a:r>
              <a:rPr b="1" sz="1600" lang="ru">
                <a:latin typeface="Trebuchet MS"/>
                <a:ea typeface="Trebuchet MS"/>
                <a:cs typeface="Trebuchet MS"/>
                <a:sym typeface="Trebuchet MS"/>
              </a:rPr>
              <a:t>Критически важные настройки навигатора</a:t>
            </a:r>
            <a:r>
              <a:rPr sz="1600" lang="ru">
                <a:latin typeface="Trebuchet MS"/>
                <a:ea typeface="Trebuchet MS"/>
                <a:cs typeface="Trebuchet MS"/>
                <a:sym typeface="Trebuchet MS"/>
              </a:rPr>
              <a:t> - </a:t>
            </a:r>
            <a:r>
              <a:rPr sz="1600" lang="ru" i="1">
                <a:latin typeface="Trebuchet MS"/>
                <a:ea typeface="Trebuchet MS"/>
                <a:cs typeface="Trebuchet MS"/>
                <a:sym typeface="Trebuchet MS"/>
              </a:rPr>
              <a:t>те которые штаб </a:t>
            </a:r>
            <a:r>
              <a:rPr u="sng" sz="1600" lang="ru" i="1">
                <a:latin typeface="Trebuchet MS"/>
                <a:ea typeface="Trebuchet MS"/>
                <a:cs typeface="Trebuchet MS"/>
                <a:sym typeface="Trebuchet MS"/>
              </a:rPr>
              <a:t>не заметит</a:t>
            </a:r>
            <a:r>
              <a:rPr sz="1600" lang="ru" i="1">
                <a:latin typeface="Trebuchet MS"/>
                <a:ea typeface="Trebuchet MS"/>
                <a:cs typeface="Trebuchet MS"/>
                <a:sym typeface="Trebuchet MS"/>
              </a:rPr>
              <a:t> при общении с вашей группой по радиосвязи или </a:t>
            </a:r>
            <a:r>
              <a:rPr u="sng" sz="1600" lang="ru" i="1">
                <a:latin typeface="Trebuchet MS"/>
                <a:ea typeface="Trebuchet MS"/>
                <a:cs typeface="Trebuchet MS"/>
                <a:sym typeface="Trebuchet MS"/>
              </a:rPr>
              <a:t>не сможет обработать</a:t>
            </a:r>
            <a:r>
              <a:rPr sz="1600" lang="ru" i="1">
                <a:latin typeface="Trebuchet MS"/>
                <a:ea typeface="Trebuchet MS"/>
                <a:cs typeface="Trebuchet MS"/>
                <a:sym typeface="Trebuchet MS"/>
              </a:rPr>
              <a:t> полученную от Вас информацию:</a:t>
            </a:r>
          </a:p>
          <a:p>
            <a:r>
              <a:t/>
            </a:r>
          </a:p>
        </p:txBody>
      </p:sp>
      <p:sp>
        <p:nvSpPr>
          <p:cNvPr id="147" name="Shape 147"/>
          <p:cNvSpPr txBox="1"/>
          <p:nvPr/>
        </p:nvSpPr>
        <p:spPr>
          <a:xfrm>
            <a:off y="2439726" x="128400"/>
            <a:ext cy="859799" cx="88211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just" rtl="0" lvl="0" indent="-330200" marL="914400">
              <a:buClr>
                <a:schemeClr val="dk2"/>
              </a:buClr>
              <a:buSzPct val="166666"/>
              <a:buFont typeface="Arial"/>
              <a:buChar char="•"/>
            </a:pPr>
            <a:r>
              <a:rPr sz="1600" lang="ru">
                <a:latin typeface="Trebuchet MS"/>
                <a:ea typeface="Trebuchet MS"/>
                <a:cs typeface="Trebuchet MS"/>
                <a:sym typeface="Trebuchet MS"/>
              </a:rPr>
              <a:t>Датум и сфероид карты;</a:t>
            </a:r>
          </a:p>
          <a:p>
            <a:pPr algn="just" rtl="0" lvl="0" indent="-330200" marL="914400">
              <a:buClr>
                <a:schemeClr val="dk2"/>
              </a:buClr>
              <a:buSzPct val="166666"/>
              <a:buFont typeface="Arial"/>
              <a:buChar char="•"/>
            </a:pPr>
            <a:r>
              <a:rPr sz="1600" lang="ru">
                <a:latin typeface="Trebuchet MS"/>
                <a:ea typeface="Trebuchet MS"/>
                <a:cs typeface="Trebuchet MS"/>
                <a:sym typeface="Trebuchet MS"/>
              </a:rPr>
              <a:t>Запись трека;</a:t>
            </a:r>
          </a:p>
          <a:p>
            <a:pPr algn="just" rtl="0" lvl="0" indent="-330200" marL="914400">
              <a:buClr>
                <a:schemeClr val="dk2"/>
              </a:buClr>
              <a:buSzPct val="166666"/>
              <a:buFont typeface="Arial"/>
              <a:buChar char="•"/>
            </a:pPr>
            <a:r>
              <a:rPr sz="1600" lang="ru">
                <a:latin typeface="Trebuchet MS"/>
                <a:ea typeface="Trebuchet MS"/>
                <a:cs typeface="Trebuchet MS"/>
                <a:sym typeface="Trebuchet MS"/>
              </a:rPr>
              <a:t>Выбор северного полюса;</a:t>
            </a:r>
          </a:p>
        </p:txBody>
      </p:sp>
      <p:sp>
        <p:nvSpPr>
          <p:cNvPr id="148" name="Shape 148"/>
          <p:cNvSpPr txBox="1"/>
          <p:nvPr/>
        </p:nvSpPr>
        <p:spPr>
          <a:xfrm>
            <a:off y="3213925" x="147900"/>
            <a:ext cy="821099" cx="88871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b="1" sz="1600" lang="ru">
                <a:latin typeface="Trebuchet MS"/>
                <a:ea typeface="Trebuchet MS"/>
                <a:cs typeface="Trebuchet MS"/>
                <a:sym typeface="Trebuchet MS"/>
              </a:rPr>
              <a:t>Важные настройки навигатора</a:t>
            </a:r>
            <a:r>
              <a:rPr sz="1600" lang="ru">
                <a:latin typeface="Trebuchet MS"/>
                <a:ea typeface="Trebuchet MS"/>
                <a:cs typeface="Trebuchet MS"/>
                <a:sym typeface="Trebuchet MS"/>
              </a:rPr>
              <a:t> - </a:t>
            </a:r>
            <a:r>
              <a:rPr sz="1600" lang="ru" i="1">
                <a:latin typeface="Trebuchet MS"/>
                <a:ea typeface="Trebuchet MS"/>
                <a:cs typeface="Trebuchet MS"/>
                <a:sym typeface="Trebuchet MS"/>
              </a:rPr>
              <a:t>те которые штаб </a:t>
            </a:r>
            <a:r>
              <a:rPr u="sng" sz="1600" lang="ru" i="1">
                <a:latin typeface="Trebuchet MS"/>
                <a:ea typeface="Trebuchet MS"/>
                <a:cs typeface="Trebuchet MS"/>
                <a:sym typeface="Trebuchet MS"/>
              </a:rPr>
              <a:t>заметит</a:t>
            </a:r>
            <a:r>
              <a:rPr sz="1600" lang="ru" i="1">
                <a:latin typeface="Trebuchet MS"/>
                <a:ea typeface="Trebuchet MS"/>
                <a:cs typeface="Trebuchet MS"/>
                <a:sym typeface="Trebuchet MS"/>
              </a:rPr>
              <a:t> при общении с вашей группой по радиосвязи или </a:t>
            </a:r>
            <a:r>
              <a:rPr u="sng" sz="1600" lang="ru" i="1">
                <a:latin typeface="Trebuchet MS"/>
                <a:ea typeface="Trebuchet MS"/>
                <a:cs typeface="Trebuchet MS"/>
                <a:sym typeface="Trebuchet MS"/>
              </a:rPr>
              <a:t>сможет обработать</a:t>
            </a:r>
            <a:r>
              <a:rPr sz="1600" lang="ru" i="1">
                <a:latin typeface="Trebuchet MS"/>
                <a:ea typeface="Trebuchet MS"/>
                <a:cs typeface="Trebuchet MS"/>
                <a:sym typeface="Trebuchet MS"/>
              </a:rPr>
              <a:t> полученную от Вас информацию но потребует время специалиста:</a:t>
            </a:r>
          </a:p>
        </p:txBody>
      </p:sp>
      <p:sp>
        <p:nvSpPr>
          <p:cNvPr id="149" name="Shape 149"/>
          <p:cNvSpPr txBox="1"/>
          <p:nvPr/>
        </p:nvSpPr>
        <p:spPr>
          <a:xfrm>
            <a:off y="4035025" x="128400"/>
            <a:ext cy="1062299" cx="88211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just" rtl="0" lvl="1" indent="-330200" marL="914400">
              <a:buClr>
                <a:schemeClr val="dk2"/>
              </a:buClr>
              <a:buSzPct val="100000"/>
              <a:buFont typeface="Trebuchet MS"/>
              <a:buChar char="○"/>
            </a:pPr>
            <a:r>
              <a:rPr sz="1600" lang="ru">
                <a:latin typeface="Trebuchet MS"/>
                <a:ea typeface="Trebuchet MS"/>
                <a:cs typeface="Trebuchet MS"/>
                <a:sym typeface="Trebuchet MS"/>
              </a:rPr>
              <a:t>Единицы измерения расстояний.</a:t>
            </a:r>
          </a:p>
          <a:p>
            <a:pPr algn="just" rtl="0" lvl="1" indent="-330200" marL="914400">
              <a:buClr>
                <a:schemeClr val="dk2"/>
              </a:buClr>
              <a:buSzPct val="100000"/>
              <a:buFont typeface="Trebuchet MS"/>
              <a:buChar char="○"/>
            </a:pPr>
            <a:r>
              <a:rPr sz="1600" lang="ru">
                <a:latin typeface="Trebuchet MS"/>
                <a:ea typeface="Trebuchet MS"/>
                <a:cs typeface="Trebuchet MS"/>
                <a:sym typeface="Trebuchet MS"/>
              </a:rPr>
              <a:t>Формат координат;</a:t>
            </a:r>
          </a:p>
          <a:p>
            <a:pPr algn="just" rtl="0" lvl="1" indent="-330200" marL="914400">
              <a:buClr>
                <a:schemeClr val="dk2"/>
              </a:buClr>
              <a:buSzPct val="100000"/>
              <a:buFont typeface="Trebuchet MS"/>
              <a:buChar char="○"/>
            </a:pPr>
            <a:r>
              <a:rPr sz="1600" lang="ru">
                <a:latin typeface="Trebuchet MS"/>
                <a:ea typeface="Trebuchet MS"/>
                <a:cs typeface="Trebuchet MS"/>
                <a:sym typeface="Trebuchet MS"/>
              </a:rPr>
              <a:t>Метод записи трека;</a:t>
            </a:r>
          </a:p>
          <a:p>
            <a:pPr algn="just" rtl="0" lvl="1" indent="-330200" marL="914400">
              <a:buClr>
                <a:srgbClr val="000000"/>
              </a:buClr>
              <a:buSzPct val="100000"/>
              <a:buFont typeface="Trebuchet MS"/>
              <a:buChar char="○"/>
            </a:pPr>
            <a:r>
              <a:rPr sz="1600" lang="ru">
                <a:latin typeface="Trebuchet MS"/>
                <a:ea typeface="Trebuchet MS"/>
                <a:cs typeface="Trebuchet MS"/>
                <a:sym typeface="Trebuchet MS"/>
              </a:rPr>
              <a:t>Не цифровое обозначение азимута в дополнительных полях.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4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7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9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3" name="Shape 1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4" name="Shape 154"/>
          <p:cNvSpPr txBox="1"/>
          <p:nvPr>
            <p:ph idx="1" type="body"/>
          </p:nvPr>
        </p:nvSpPr>
        <p:spPr>
          <a:xfrm>
            <a:off y="1120625" x="457200"/>
            <a:ext cy="4589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 indent="0" marL="0">
              <a:lnSpc>
                <a:spcPct val="100000"/>
              </a:lnSpc>
              <a:spcBef>
                <a:spcPts val="0"/>
              </a:spcBef>
              <a:buNone/>
            </a:pPr>
            <a:r>
              <a:rPr sz="1800" lang="ru">
                <a:solidFill>
                  <a:srgbClr val="000000"/>
                </a:solidFill>
              </a:rPr>
              <a:t>Устранение неверного датума и сфероида карты</a:t>
            </a:r>
          </a:p>
        </p:txBody>
      </p:sp>
      <p:pic>
        <p:nvPicPr>
          <p:cNvPr id="155" name="Shape 15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086175" x="5692137"/>
            <a:ext cy="2320300" cx="1559274"/>
          </a:xfrm>
          <a:prstGeom prst="rect">
            <a:avLst/>
          </a:prstGeom>
        </p:spPr>
      </p:pic>
      <p:pic>
        <p:nvPicPr>
          <p:cNvPr id="156" name="Shape 156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2086175" x="7531812"/>
            <a:ext cy="2320300" cx="1524000"/>
          </a:xfrm>
          <a:prstGeom prst="rect">
            <a:avLst/>
          </a:prstGeom>
        </p:spPr>
      </p:pic>
      <p:pic>
        <p:nvPicPr>
          <p:cNvPr id="157" name="Shape 157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2086175" x="3887712"/>
            <a:ext cy="2320300" cx="1524000"/>
          </a:xfrm>
          <a:prstGeom prst="rect">
            <a:avLst/>
          </a:prstGeom>
        </p:spPr>
      </p:pic>
      <p:sp>
        <p:nvSpPr>
          <p:cNvPr id="158" name="Shape 158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Устранение неполадок в навигаторе</a:t>
            </a:r>
          </a:p>
          <a:p>
            <a:pPr algn="ctr" rtl="0" lvl="0">
              <a:buNone/>
            </a:pPr>
            <a:r>
              <a:rPr sz="1600" lang="ru"/>
              <a:t>Критически важные настройки навигатора</a:t>
            </a:r>
          </a:p>
        </p:txBody>
      </p:sp>
      <p:sp>
        <p:nvSpPr>
          <p:cNvPr id="159" name="Shape 159"/>
          <p:cNvSpPr txBox="1"/>
          <p:nvPr/>
        </p:nvSpPr>
        <p:spPr>
          <a:xfrm>
            <a:off y="1579625" x="32850"/>
            <a:ext cy="3463199" cx="38054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1700" lang="ru"/>
              <a:t>Если у группы неверно выставлен датум карты или сфероид карты </a:t>
            </a:r>
            <a:r>
              <a:rPr sz="1700" lang="ru" i="1"/>
              <a:t>(отличается от используемых в штабе и другими группами)</a:t>
            </a:r>
            <a:r>
              <a:rPr sz="1700" lang="ru"/>
              <a:t> </a:t>
            </a:r>
          </a:p>
          <a:p>
            <a:pPr algn="ctr" rtl="0" lvl="0">
              <a:buNone/>
            </a:pPr>
            <a:r>
              <a:rPr sz="1700" lang="ru"/>
              <a:t>- штаб поиска, получив по радиосвязи данные о местоположении группы, посчитает, что они находятся в другом месте... </a:t>
            </a:r>
          </a:p>
          <a:p>
            <a:pPr algn="ctr">
              <a:buNone/>
            </a:pPr>
            <a:r>
              <a:rPr sz="1700" lang="ru"/>
              <a:t>Если разница расстояний не будет очевидна - штаб поиска этого не поймет до момента вашего возвращения в штаб поиска...</a:t>
            </a:r>
          </a:p>
        </p:txBody>
      </p:sp>
      <p:sp>
        <p:nvSpPr>
          <p:cNvPr id="160" name="Shape 160"/>
          <p:cNvSpPr txBox="1"/>
          <p:nvPr/>
        </p:nvSpPr>
        <p:spPr>
          <a:xfrm>
            <a:off y="4661400" x="5856925"/>
            <a:ext cy="303599" cx="12297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ru">
                <a:solidFill>
                  <a:srgbClr val="FF0000"/>
                </a:solidFill>
              </a:rPr>
              <a:t>Проверить</a:t>
            </a:r>
          </a:p>
        </p:txBody>
      </p:sp>
      <p:cxnSp>
        <p:nvCxnSpPr>
          <p:cNvPr id="161" name="Shape 161"/>
          <p:cNvCxnSpPr/>
          <p:nvPr/>
        </p:nvCxnSpPr>
        <p:spPr>
          <a:xfrm>
            <a:off y="3112850" x="540857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162" name="Shape 162"/>
          <p:cNvCxnSpPr/>
          <p:nvPr/>
        </p:nvCxnSpPr>
        <p:spPr>
          <a:xfrm>
            <a:off y="3112850" x="7276300"/>
            <a:ext cy="0" cx="2333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163" name="Shape 163"/>
          <p:cNvCxnSpPr/>
          <p:nvPr/>
        </p:nvCxnSpPr>
        <p:spPr>
          <a:xfrm rot="10800000">
            <a:off y="4427900" x="5423925"/>
            <a:ext cy="319199" cx="4904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7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9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1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7" name="Shape 1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168" name="Shape 16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758525" x="3927750"/>
            <a:ext cy="2320299" cx="1523999"/>
          </a:xfrm>
          <a:prstGeom prst="rect">
            <a:avLst/>
          </a:prstGeom>
        </p:spPr>
      </p:pic>
      <p:pic>
        <p:nvPicPr>
          <p:cNvPr id="169" name="Shape 169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758525" x="5708550"/>
            <a:ext cy="2320300" cx="1523999"/>
          </a:xfrm>
          <a:prstGeom prst="rect">
            <a:avLst/>
          </a:prstGeom>
        </p:spPr>
      </p:pic>
      <p:pic>
        <p:nvPicPr>
          <p:cNvPr id="170" name="Shape 170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758525" x="7489350"/>
            <a:ext cy="2320300" cx="1523999"/>
          </a:xfrm>
          <a:prstGeom prst="rect">
            <a:avLst/>
          </a:prstGeom>
        </p:spPr>
      </p:pic>
      <p:sp>
        <p:nvSpPr>
          <p:cNvPr id="171" name="Shape 171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Устранение неполадок в навигаторе</a:t>
            </a:r>
          </a:p>
          <a:p>
            <a:pPr algn="ctr" rtl="0" lvl="0">
              <a:buNone/>
            </a:pPr>
            <a:r>
              <a:rPr sz="1600" lang="ru"/>
              <a:t>Критически важные настройки навигатора</a:t>
            </a:r>
          </a:p>
        </p:txBody>
      </p:sp>
      <p:pic>
        <p:nvPicPr>
          <p:cNvPr id="172" name="Shape 172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1793425" x="2146937"/>
            <a:ext cy="2320300" cx="1524000"/>
          </a:xfrm>
          <a:prstGeom prst="rect">
            <a:avLst/>
          </a:prstGeom>
        </p:spPr>
      </p:pic>
      <p:sp>
        <p:nvSpPr>
          <p:cNvPr id="173" name="Shape 173"/>
          <p:cNvSpPr txBox="1"/>
          <p:nvPr>
            <p:ph idx="1" type="body"/>
          </p:nvPr>
        </p:nvSpPr>
        <p:spPr>
          <a:xfrm>
            <a:off y="1120625" x="457200"/>
            <a:ext cy="3891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sz="1800" lang="ru">
                <a:solidFill>
                  <a:srgbClr val="000000"/>
                </a:solidFill>
              </a:rPr>
              <a:t>Отключена запись трека группы</a:t>
            </a:r>
          </a:p>
          <a:p>
            <a:r>
              <a:t/>
            </a:r>
          </a:p>
        </p:txBody>
      </p:sp>
      <p:cxnSp>
        <p:nvCxnSpPr>
          <p:cNvPr id="174" name="Shape 174"/>
          <p:cNvCxnSpPr/>
          <p:nvPr/>
        </p:nvCxnSpPr>
        <p:spPr>
          <a:xfrm>
            <a:off y="2914775" x="723255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175" name="Shape 175"/>
          <p:cNvCxnSpPr/>
          <p:nvPr/>
        </p:nvCxnSpPr>
        <p:spPr>
          <a:xfrm>
            <a:off y="2914775" x="545175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176" name="Shape 176"/>
          <p:cNvCxnSpPr/>
          <p:nvPr/>
        </p:nvCxnSpPr>
        <p:spPr>
          <a:xfrm>
            <a:off y="2914775" x="367095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177" name="Shape 177"/>
          <p:cNvSpPr txBox="1"/>
          <p:nvPr/>
        </p:nvSpPr>
        <p:spPr>
          <a:xfrm>
            <a:off y="4347225" x="4103950"/>
            <a:ext cy="303599" cx="12297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ru">
                <a:solidFill>
                  <a:srgbClr val="FF0000"/>
                </a:solidFill>
              </a:rPr>
              <a:t>Проверить</a:t>
            </a:r>
          </a:p>
        </p:txBody>
      </p:sp>
      <p:cxnSp>
        <p:nvCxnSpPr>
          <p:cNvPr id="178" name="Shape 178"/>
          <p:cNvCxnSpPr/>
          <p:nvPr/>
        </p:nvCxnSpPr>
        <p:spPr>
          <a:xfrm rot="10800000">
            <a:off y="4113725" x="3670950"/>
            <a:ext cy="319199" cx="4904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179" name="Shape 179"/>
          <p:cNvSpPr txBox="1"/>
          <p:nvPr/>
        </p:nvSpPr>
        <p:spPr>
          <a:xfrm>
            <a:off y="1579625" x="32850"/>
            <a:ext cy="3071099" cx="21140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1700" lang="ru"/>
              <a:t>Если у группы не ведется запись трека - то получить </a:t>
            </a:r>
            <a:r>
              <a:rPr u="sng" sz="1700" lang="ru"/>
              <a:t>объективные </a:t>
            </a:r>
            <a:r>
              <a:rPr sz="1700" lang="ru"/>
              <a:t>данные о передвижении группы </a:t>
            </a:r>
            <a:r>
              <a:rPr u="sng" sz="1700" lang="ru"/>
              <a:t>невозможно</a:t>
            </a:r>
            <a:r>
              <a:rPr sz="1700" lang="ru"/>
              <a:t>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3" name="Shape 1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184" name="Shape 18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019000" x="3896150"/>
            <a:ext cy="2320300" cx="1559974"/>
          </a:xfrm>
          <a:prstGeom prst="rect">
            <a:avLst/>
          </a:prstGeom>
        </p:spPr>
      </p:pic>
      <p:pic>
        <p:nvPicPr>
          <p:cNvPr id="185" name="Shape 185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2019000" x="7529700"/>
            <a:ext cy="2320300" cx="1559974"/>
          </a:xfrm>
          <a:prstGeom prst="rect">
            <a:avLst/>
          </a:prstGeom>
        </p:spPr>
      </p:pic>
      <p:pic>
        <p:nvPicPr>
          <p:cNvPr id="186" name="Shape 186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2019000" x="5712925"/>
            <a:ext cy="2320300" cx="1559974"/>
          </a:xfrm>
          <a:prstGeom prst="rect">
            <a:avLst/>
          </a:prstGeom>
        </p:spPr>
      </p:pic>
      <p:sp>
        <p:nvSpPr>
          <p:cNvPr id="187" name="Shape 187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Устранение неполадок в навигаторе</a:t>
            </a:r>
          </a:p>
          <a:p>
            <a:pPr algn="ctr" rtl="0" lvl="0">
              <a:buNone/>
            </a:pPr>
            <a:r>
              <a:rPr sz="1600" lang="ru"/>
              <a:t>Критически важные настройки навигатора</a:t>
            </a:r>
          </a:p>
        </p:txBody>
      </p:sp>
      <p:sp>
        <p:nvSpPr>
          <p:cNvPr id="188" name="Shape 188"/>
          <p:cNvSpPr txBox="1"/>
          <p:nvPr>
            <p:ph idx="1" type="body"/>
          </p:nvPr>
        </p:nvSpPr>
        <p:spPr>
          <a:xfrm>
            <a:off y="1120625" x="457200"/>
            <a:ext cy="3891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sz="1800" lang="ru">
                <a:solidFill>
                  <a:srgbClr val="000000"/>
                </a:solidFill>
              </a:rPr>
              <a:t>Не верно выбран Северный полюс</a:t>
            </a:r>
          </a:p>
          <a:p>
            <a:r>
              <a:t/>
            </a:r>
          </a:p>
        </p:txBody>
      </p:sp>
      <p:pic>
        <p:nvPicPr>
          <p:cNvPr id="189" name="Shape 189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2019000" x="2146950"/>
            <a:ext cy="2320300" cx="1524000"/>
          </a:xfrm>
          <a:prstGeom prst="rect">
            <a:avLst/>
          </a:prstGeom>
        </p:spPr>
      </p:pic>
      <p:cxnSp>
        <p:nvCxnSpPr>
          <p:cNvPr id="190" name="Shape 190"/>
          <p:cNvCxnSpPr/>
          <p:nvPr/>
        </p:nvCxnSpPr>
        <p:spPr>
          <a:xfrm>
            <a:off y="3175250" x="727290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191" name="Shape 191"/>
          <p:cNvCxnSpPr/>
          <p:nvPr/>
        </p:nvCxnSpPr>
        <p:spPr>
          <a:xfrm>
            <a:off y="3175250" x="5471912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192" name="Shape 192"/>
          <p:cNvCxnSpPr/>
          <p:nvPr/>
        </p:nvCxnSpPr>
        <p:spPr>
          <a:xfrm>
            <a:off y="3175250" x="367532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193" name="Shape 193"/>
          <p:cNvSpPr txBox="1"/>
          <p:nvPr/>
        </p:nvSpPr>
        <p:spPr>
          <a:xfrm>
            <a:off y="4572800" x="2857650"/>
            <a:ext cy="303599" cx="12297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ru">
                <a:solidFill>
                  <a:srgbClr val="FF0000"/>
                </a:solidFill>
              </a:rPr>
              <a:t>Проверить</a:t>
            </a:r>
          </a:p>
        </p:txBody>
      </p:sp>
      <p:cxnSp>
        <p:nvCxnSpPr>
          <p:cNvPr id="194" name="Shape 194"/>
          <p:cNvCxnSpPr/>
          <p:nvPr/>
        </p:nvCxnSpPr>
        <p:spPr>
          <a:xfrm rot="10800000">
            <a:off y="4339300" x="2424650"/>
            <a:ext cy="319199" cx="4904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195" name="Shape 195"/>
          <p:cNvSpPr txBox="1"/>
          <p:nvPr/>
        </p:nvSpPr>
        <p:spPr>
          <a:xfrm>
            <a:off y="1579625" x="32850"/>
            <a:ext cy="3071099" cx="21140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Clr>
                <a:srgbClr val="000000"/>
              </a:buClr>
              <a:buSzPct val="64705"/>
              <a:buFont typeface="Arial"/>
              <a:buNone/>
            </a:pPr>
            <a:r>
              <a:rPr sz="1700" lang="ru"/>
              <a:t>Если у группы выставлен неверный север, то ошибка указания местоположения через расстояние и азимут до точки привязки может быть от 150м...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9" name="Shape 1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200" name="Shape 20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019000" x="3932125"/>
            <a:ext cy="2320300" cx="1524000"/>
          </a:xfrm>
          <a:prstGeom prst="rect">
            <a:avLst/>
          </a:prstGeom>
        </p:spPr>
      </p:pic>
      <p:pic>
        <p:nvPicPr>
          <p:cNvPr id="201" name="Shape 201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2019000" x="5717300"/>
            <a:ext cy="2320300" cx="1523999"/>
          </a:xfrm>
          <a:prstGeom prst="rect">
            <a:avLst/>
          </a:prstGeom>
        </p:spPr>
      </p:pic>
      <p:pic>
        <p:nvPicPr>
          <p:cNvPr id="202" name="Shape 202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2019000" x="7502475"/>
            <a:ext cy="2320300" cx="1524000"/>
          </a:xfrm>
          <a:prstGeom prst="rect">
            <a:avLst/>
          </a:prstGeom>
        </p:spPr>
      </p:pic>
      <p:sp>
        <p:nvSpPr>
          <p:cNvPr id="203" name="Shape 203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Устранение неполадок в навигаторе</a:t>
            </a:r>
          </a:p>
          <a:p>
            <a:pPr algn="ctr" rtl="0" lvl="0">
              <a:buNone/>
            </a:pPr>
            <a:r>
              <a:rPr sz="1600" lang="ru"/>
              <a:t>Важные настройки навигатора</a:t>
            </a:r>
          </a:p>
        </p:txBody>
      </p:sp>
      <p:sp>
        <p:nvSpPr>
          <p:cNvPr id="204" name="Shape 204"/>
          <p:cNvSpPr txBox="1"/>
          <p:nvPr>
            <p:ph idx="1" type="body"/>
          </p:nvPr>
        </p:nvSpPr>
        <p:spPr>
          <a:xfrm>
            <a:off y="1120625" x="457200"/>
            <a:ext cy="3891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sz="1800" lang="ru">
                <a:solidFill>
                  <a:srgbClr val="000000"/>
                </a:solidFill>
              </a:rPr>
              <a:t>Формат координат отличается от рекомендованного.</a:t>
            </a:r>
          </a:p>
        </p:txBody>
      </p:sp>
      <p:pic>
        <p:nvPicPr>
          <p:cNvPr id="205" name="Shape 205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2019000" x="2146950"/>
            <a:ext cy="2320300" cx="1524000"/>
          </a:xfrm>
          <a:prstGeom prst="rect">
            <a:avLst/>
          </a:prstGeom>
        </p:spPr>
      </p:pic>
      <p:cxnSp>
        <p:nvCxnSpPr>
          <p:cNvPr id="206" name="Shape 206"/>
          <p:cNvCxnSpPr/>
          <p:nvPr/>
        </p:nvCxnSpPr>
        <p:spPr>
          <a:xfrm>
            <a:off y="3175250" x="367532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207" name="Shape 207"/>
          <p:cNvSpPr txBox="1"/>
          <p:nvPr/>
        </p:nvSpPr>
        <p:spPr>
          <a:xfrm>
            <a:off y="4572800" x="2857650"/>
            <a:ext cy="303599" cx="12297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ru">
                <a:solidFill>
                  <a:srgbClr val="FF0000"/>
                </a:solidFill>
              </a:rPr>
              <a:t>Проверить</a:t>
            </a:r>
          </a:p>
        </p:txBody>
      </p:sp>
      <p:cxnSp>
        <p:nvCxnSpPr>
          <p:cNvPr id="208" name="Shape 208"/>
          <p:cNvCxnSpPr/>
          <p:nvPr/>
        </p:nvCxnSpPr>
        <p:spPr>
          <a:xfrm rot="10800000">
            <a:off y="4339300" x="2424650"/>
            <a:ext cy="319199" cx="4904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209" name="Shape 209"/>
          <p:cNvSpPr txBox="1"/>
          <p:nvPr/>
        </p:nvSpPr>
        <p:spPr>
          <a:xfrm>
            <a:off y="1579625" x="32850"/>
            <a:ext cy="3372299" cx="216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1700" lang="ru"/>
              <a:t>Если у группы выставлен формат координат отличный от рекомендованного (</a:t>
            </a:r>
            <a:r>
              <a:rPr sz="1700" lang="ru" i="1"/>
              <a:t>градусы, минуты, доли минут</a:t>
            </a:r>
            <a:r>
              <a:rPr sz="1700" lang="ru"/>
              <a:t>) - это может внести недопонимание в радиообмене со штабом поиска и увеличить трафик.</a:t>
            </a:r>
          </a:p>
        </p:txBody>
      </p:sp>
      <p:cxnSp>
        <p:nvCxnSpPr>
          <p:cNvPr id="210" name="Shape 210"/>
          <p:cNvCxnSpPr/>
          <p:nvPr/>
        </p:nvCxnSpPr>
        <p:spPr>
          <a:xfrm>
            <a:off y="3175250" x="545612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211" name="Shape 211"/>
          <p:cNvCxnSpPr/>
          <p:nvPr/>
        </p:nvCxnSpPr>
        <p:spPr>
          <a:xfrm>
            <a:off y="3175250" x="724130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5" name="Shape 2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216" name="Shape 21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587450" x="2066250"/>
            <a:ext cy="2320300" cx="1524000"/>
          </a:xfrm>
          <a:prstGeom prst="rect">
            <a:avLst/>
          </a:prstGeom>
        </p:spPr>
      </p:pic>
      <p:pic>
        <p:nvPicPr>
          <p:cNvPr id="217" name="Shape 217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587450" x="3856787"/>
            <a:ext cy="2320300" cx="1524000"/>
          </a:xfrm>
          <a:prstGeom prst="rect">
            <a:avLst/>
          </a:prstGeom>
        </p:spPr>
      </p:pic>
      <p:pic>
        <p:nvPicPr>
          <p:cNvPr id="218" name="Shape 218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587450" x="5642475"/>
            <a:ext cy="2320300" cx="1524000"/>
          </a:xfrm>
          <a:prstGeom prst="rect">
            <a:avLst/>
          </a:prstGeom>
        </p:spPr>
      </p:pic>
      <p:pic>
        <p:nvPicPr>
          <p:cNvPr id="219" name="Shape 219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1587450" x="7428150"/>
            <a:ext cy="2320300" cx="1524000"/>
          </a:xfrm>
          <a:prstGeom prst="rect">
            <a:avLst/>
          </a:prstGeom>
        </p:spPr>
      </p:pic>
      <p:sp>
        <p:nvSpPr>
          <p:cNvPr id="220" name="Shape 220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Устранение неполадок в навигаторе</a:t>
            </a:r>
          </a:p>
          <a:p>
            <a:pPr algn="ctr" rtl="0" lvl="0">
              <a:buNone/>
            </a:pPr>
            <a:r>
              <a:rPr sz="1600" lang="ru"/>
              <a:t>Важные настройки навигатора</a:t>
            </a:r>
          </a:p>
        </p:txBody>
      </p:sp>
      <p:pic>
        <p:nvPicPr>
          <p:cNvPr id="221" name="Shape 221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y="1587450" x="285450"/>
            <a:ext cy="2320300" cx="1524000"/>
          </a:xfrm>
          <a:prstGeom prst="rect">
            <a:avLst/>
          </a:prstGeom>
        </p:spPr>
      </p:pic>
      <p:cxnSp>
        <p:nvCxnSpPr>
          <p:cNvPr id="222" name="Shape 222"/>
          <p:cNvCxnSpPr/>
          <p:nvPr/>
        </p:nvCxnSpPr>
        <p:spPr>
          <a:xfrm>
            <a:off y="2567850" x="180945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223" name="Shape 223"/>
          <p:cNvSpPr txBox="1"/>
          <p:nvPr/>
        </p:nvSpPr>
        <p:spPr>
          <a:xfrm>
            <a:off y="4141250" x="890200"/>
            <a:ext cy="303599" cx="12297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ru">
                <a:solidFill>
                  <a:srgbClr val="FF0000"/>
                </a:solidFill>
              </a:rPr>
              <a:t>Проверить</a:t>
            </a:r>
          </a:p>
        </p:txBody>
      </p:sp>
      <p:cxnSp>
        <p:nvCxnSpPr>
          <p:cNvPr id="224" name="Shape 224"/>
          <p:cNvCxnSpPr/>
          <p:nvPr/>
        </p:nvCxnSpPr>
        <p:spPr>
          <a:xfrm rot="10800000">
            <a:off y="3907750" x="457200"/>
            <a:ext cy="319199" cx="4904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225" name="Shape 225"/>
          <p:cNvSpPr txBox="1"/>
          <p:nvPr/>
        </p:nvSpPr>
        <p:spPr>
          <a:xfrm>
            <a:off y="3953325" x="2119900"/>
            <a:ext cy="1136099" cx="6876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1700" lang="ru"/>
              <a:t>Если метод записи трека в навигаторе у группы выставлен отличный от рекомендованного - при недостаточной подготовке оперативного картографа это может повлечь к параличу всей оперативной картографии.</a:t>
            </a:r>
          </a:p>
        </p:txBody>
      </p:sp>
      <p:sp>
        <p:nvSpPr>
          <p:cNvPr id="226" name="Shape 226"/>
          <p:cNvSpPr txBox="1"/>
          <p:nvPr>
            <p:ph idx="1" type="body"/>
          </p:nvPr>
        </p:nvSpPr>
        <p:spPr>
          <a:xfrm>
            <a:off y="1120625" x="457200"/>
            <a:ext cy="3891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sz="1800" lang="ru">
                <a:solidFill>
                  <a:srgbClr val="000000"/>
                </a:solidFill>
              </a:rPr>
              <a:t>Метод записи трека отличается от рекомендованного</a:t>
            </a:r>
          </a:p>
        </p:txBody>
      </p:sp>
      <p:cxnSp>
        <p:nvCxnSpPr>
          <p:cNvPr id="227" name="Shape 227"/>
          <p:cNvCxnSpPr/>
          <p:nvPr/>
        </p:nvCxnSpPr>
        <p:spPr>
          <a:xfrm>
            <a:off y="2567850" x="359025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228" name="Shape 228"/>
          <p:cNvCxnSpPr/>
          <p:nvPr/>
        </p:nvCxnSpPr>
        <p:spPr>
          <a:xfrm>
            <a:off y="2567850" x="538080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229" name="Shape 229"/>
          <p:cNvCxnSpPr/>
          <p:nvPr/>
        </p:nvCxnSpPr>
        <p:spPr>
          <a:xfrm>
            <a:off y="2567850" x="717135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3" name="Shape 2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234" name="Shape 23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019000" x="3936500"/>
            <a:ext cy="2320300" cx="1523999"/>
          </a:xfrm>
          <a:prstGeom prst="rect">
            <a:avLst/>
          </a:prstGeom>
        </p:spPr>
      </p:pic>
      <p:pic>
        <p:nvPicPr>
          <p:cNvPr id="235" name="Shape 235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2019000" x="5729487"/>
            <a:ext cy="2320300" cx="1523999"/>
          </a:xfrm>
          <a:prstGeom prst="rect">
            <a:avLst/>
          </a:prstGeom>
        </p:spPr>
      </p:pic>
      <p:pic>
        <p:nvPicPr>
          <p:cNvPr id="236" name="Shape 236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2019000" x="7525925"/>
            <a:ext cy="2320300" cx="1560349"/>
          </a:xfrm>
          <a:prstGeom prst="rect">
            <a:avLst/>
          </a:prstGeom>
        </p:spPr>
      </p:pic>
      <p:sp>
        <p:nvSpPr>
          <p:cNvPr id="237" name="Shape 237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Устранение неполадок в навигаторе</a:t>
            </a:r>
          </a:p>
          <a:p>
            <a:pPr algn="ctr" rtl="0" lvl="0">
              <a:buNone/>
            </a:pPr>
            <a:r>
              <a:rPr sz="1600" lang="ru"/>
              <a:t>Важные настройки навигатора</a:t>
            </a:r>
          </a:p>
        </p:txBody>
      </p:sp>
      <p:pic>
        <p:nvPicPr>
          <p:cNvPr id="238" name="Shape 238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2019000" x="2146950"/>
            <a:ext cy="2320300" cx="1524000"/>
          </a:xfrm>
          <a:prstGeom prst="rect">
            <a:avLst/>
          </a:prstGeom>
        </p:spPr>
      </p:pic>
      <p:sp>
        <p:nvSpPr>
          <p:cNvPr id="239" name="Shape 239"/>
          <p:cNvSpPr txBox="1"/>
          <p:nvPr/>
        </p:nvSpPr>
        <p:spPr>
          <a:xfrm>
            <a:off y="1579625" x="32850"/>
            <a:ext cy="3386700" cx="216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1700" lang="ru"/>
              <a:t>Если у группы выбрана неверная размерность расстояний - штабу будет тяжело понять, ваш ответ о местоположении </a:t>
            </a:r>
            <a:r>
              <a:rPr sz="1700" lang="ru" i="1"/>
              <a:t>“Нахожусь в </a:t>
            </a:r>
            <a:r>
              <a:rPr b="1" sz="1700" lang="ru" i="1"/>
              <a:t>600 ярдах</a:t>
            </a:r>
            <a:r>
              <a:rPr sz="1700" lang="ru" i="1"/>
              <a:t>, по азимуту юго-запад к точке Браво 6”</a:t>
            </a:r>
            <a:r>
              <a:rPr sz="1700" lang="ru"/>
              <a:t>...</a:t>
            </a:r>
          </a:p>
        </p:txBody>
      </p:sp>
      <p:sp>
        <p:nvSpPr>
          <p:cNvPr id="240" name="Shape 240"/>
          <p:cNvSpPr txBox="1"/>
          <p:nvPr>
            <p:ph idx="1" type="body"/>
          </p:nvPr>
        </p:nvSpPr>
        <p:spPr>
          <a:xfrm>
            <a:off y="1120625" x="457200"/>
            <a:ext cy="3891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 indent="0" marL="0">
              <a:lnSpc>
                <a:spcPct val="100000"/>
              </a:lnSpc>
              <a:spcBef>
                <a:spcPts val="0"/>
              </a:spcBef>
              <a:buNone/>
            </a:pPr>
            <a:r>
              <a:rPr sz="1800" lang="ru">
                <a:solidFill>
                  <a:srgbClr val="000000"/>
                </a:solidFill>
              </a:rPr>
              <a:t>Единицы измерения расстояний выбраны неверно.</a:t>
            </a:r>
          </a:p>
        </p:txBody>
      </p:sp>
      <p:cxnSp>
        <p:nvCxnSpPr>
          <p:cNvPr id="241" name="Shape 241"/>
          <p:cNvCxnSpPr/>
          <p:nvPr/>
        </p:nvCxnSpPr>
        <p:spPr>
          <a:xfrm>
            <a:off y="3175250" x="367532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242" name="Shape 242"/>
          <p:cNvSpPr txBox="1"/>
          <p:nvPr/>
        </p:nvSpPr>
        <p:spPr>
          <a:xfrm>
            <a:off y="4572800" x="2857650"/>
            <a:ext cy="303599" cx="12297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ru">
                <a:solidFill>
                  <a:srgbClr val="FF0000"/>
                </a:solidFill>
              </a:rPr>
              <a:t>Проверить</a:t>
            </a:r>
          </a:p>
        </p:txBody>
      </p:sp>
      <p:cxnSp>
        <p:nvCxnSpPr>
          <p:cNvPr id="243" name="Shape 243"/>
          <p:cNvCxnSpPr/>
          <p:nvPr/>
        </p:nvCxnSpPr>
        <p:spPr>
          <a:xfrm rot="10800000">
            <a:off y="4339300" x="2424650"/>
            <a:ext cy="319199" cx="4904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244" name="Shape 244"/>
          <p:cNvCxnSpPr/>
          <p:nvPr/>
        </p:nvCxnSpPr>
        <p:spPr>
          <a:xfrm>
            <a:off y="3133100" x="547175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245" name="Shape 245"/>
          <p:cNvCxnSpPr/>
          <p:nvPr/>
        </p:nvCxnSpPr>
        <p:spPr>
          <a:xfrm>
            <a:off y="3133100" x="726130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9" name="Shape 2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250" name="Shape 25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019000" x="5726575"/>
            <a:ext cy="2320300" cx="1523999"/>
          </a:xfrm>
          <a:prstGeom prst="rect">
            <a:avLst/>
          </a:prstGeom>
        </p:spPr>
      </p:pic>
      <p:pic>
        <p:nvPicPr>
          <p:cNvPr id="251" name="Shape 251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2001875" x="7516650"/>
            <a:ext cy="2354549" cx="1523999"/>
          </a:xfrm>
          <a:prstGeom prst="rect">
            <a:avLst/>
          </a:prstGeom>
        </p:spPr>
      </p:pic>
      <p:pic>
        <p:nvPicPr>
          <p:cNvPr id="252" name="Shape 252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2019000" x="3936500"/>
            <a:ext cy="2320300" cx="1523999"/>
          </a:xfrm>
          <a:prstGeom prst="rect">
            <a:avLst/>
          </a:prstGeom>
        </p:spPr>
      </p:pic>
      <p:sp>
        <p:nvSpPr>
          <p:cNvPr id="253" name="Shape 253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Устранение неполадок в навигаторе</a:t>
            </a:r>
          </a:p>
          <a:p>
            <a:pPr algn="ctr" rtl="0" lvl="0">
              <a:buNone/>
            </a:pPr>
            <a:r>
              <a:rPr sz="1600" lang="ru"/>
              <a:t>Важные настройки навигатора</a:t>
            </a:r>
          </a:p>
        </p:txBody>
      </p:sp>
      <p:pic>
        <p:nvPicPr>
          <p:cNvPr id="254" name="Shape 254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2019000" x="2146950"/>
            <a:ext cy="2320300" cx="1524000"/>
          </a:xfrm>
          <a:prstGeom prst="rect">
            <a:avLst/>
          </a:prstGeom>
        </p:spPr>
      </p:pic>
      <p:sp>
        <p:nvSpPr>
          <p:cNvPr id="255" name="Shape 255"/>
          <p:cNvSpPr txBox="1"/>
          <p:nvPr/>
        </p:nvSpPr>
        <p:spPr>
          <a:xfrm>
            <a:off y="1579625" x="32850"/>
            <a:ext cy="3386700" cx="216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1700" lang="ru"/>
              <a:t>Если у группы выбрана неверная размерность расстояний - штабу будет тяжело понять, ваш ответ о местоположении </a:t>
            </a:r>
            <a:r>
              <a:rPr sz="1700" lang="ru" i="1"/>
              <a:t>“Нахожусь в 600 ярдах, по азимуту </a:t>
            </a:r>
            <a:r>
              <a:rPr b="1" sz="1700" lang="ru" i="1"/>
              <a:t>юго-запад </a:t>
            </a:r>
            <a:r>
              <a:rPr sz="1700" lang="ru" i="1"/>
              <a:t>к точке Браво 6”</a:t>
            </a:r>
            <a:r>
              <a:rPr sz="1700" lang="ru"/>
              <a:t>...</a:t>
            </a:r>
          </a:p>
        </p:txBody>
      </p:sp>
      <p:sp>
        <p:nvSpPr>
          <p:cNvPr id="256" name="Shape 256"/>
          <p:cNvSpPr txBox="1"/>
          <p:nvPr>
            <p:ph idx="1" type="body"/>
          </p:nvPr>
        </p:nvSpPr>
        <p:spPr>
          <a:xfrm>
            <a:off y="1120625" x="457200"/>
            <a:ext cy="3891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sz="1800" lang="ru">
                <a:solidFill>
                  <a:srgbClr val="000000"/>
                </a:solidFill>
              </a:rPr>
              <a:t>Не цифровое обозначение азимута в дополнительных полях</a:t>
            </a:r>
          </a:p>
        </p:txBody>
      </p:sp>
      <p:cxnSp>
        <p:nvCxnSpPr>
          <p:cNvPr id="257" name="Shape 257"/>
          <p:cNvCxnSpPr/>
          <p:nvPr/>
        </p:nvCxnSpPr>
        <p:spPr>
          <a:xfrm>
            <a:off y="3175250" x="367532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258" name="Shape 258"/>
          <p:cNvSpPr txBox="1"/>
          <p:nvPr/>
        </p:nvSpPr>
        <p:spPr>
          <a:xfrm>
            <a:off y="4572800" x="2857650"/>
            <a:ext cy="303599" cx="12297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ru">
                <a:solidFill>
                  <a:srgbClr val="FF0000"/>
                </a:solidFill>
              </a:rPr>
              <a:t>Проверить</a:t>
            </a:r>
          </a:p>
        </p:txBody>
      </p:sp>
      <p:cxnSp>
        <p:nvCxnSpPr>
          <p:cNvPr id="259" name="Shape 259"/>
          <p:cNvCxnSpPr/>
          <p:nvPr/>
        </p:nvCxnSpPr>
        <p:spPr>
          <a:xfrm rot="10800000">
            <a:off y="4339300" x="2424650"/>
            <a:ext cy="319199" cx="4904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260" name="Shape 260"/>
          <p:cNvCxnSpPr/>
          <p:nvPr/>
        </p:nvCxnSpPr>
        <p:spPr>
          <a:xfrm>
            <a:off y="3133100" x="546540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261" name="Shape 261"/>
          <p:cNvCxnSpPr/>
          <p:nvPr/>
        </p:nvCxnSpPr>
        <p:spPr>
          <a:xfrm>
            <a:off y="3133100" x="725057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5" name="Shape 2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6" name="Shape 266"/>
          <p:cNvSpPr txBox="1"/>
          <p:nvPr>
            <p:ph idx="1" type="body"/>
          </p:nvPr>
        </p:nvSpPr>
        <p:spPr>
          <a:xfrm>
            <a:off y="1369650" x="457200"/>
            <a:ext cy="28403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just" rtl="0" lvl="0">
              <a:lnSpc>
                <a:spcPct val="100000"/>
              </a:lnSpc>
              <a:spcBef>
                <a:spcPts val="0"/>
              </a:spcBef>
              <a:buNone/>
            </a:pPr>
            <a:r>
              <a:rPr sz="1800" lang="ru">
                <a:solidFill>
                  <a:srgbClr val="000000"/>
                </a:solidFill>
              </a:rPr>
              <a:t>Упрощает ведение группы в лесу, выход на точку, передачу азимута движения остальной группе при сплошном прочесе и др.</a:t>
            </a:r>
          </a:p>
          <a:p>
            <a:r>
              <a:t/>
            </a:r>
          </a:p>
          <a:p>
            <a:pPr algn="just" rtl="0" lvl="0" indent="-342900" marL="45720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sz="1800" lang="ru">
                <a:solidFill>
                  <a:srgbClr val="000000"/>
                </a:solidFill>
              </a:rPr>
              <a:t>Прокладка маршрута;</a:t>
            </a:r>
          </a:p>
          <a:p>
            <a:pPr algn="just" rtl="0" lvl="0" indent="-342900" marL="45720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sz="1800" lang="ru">
                <a:solidFill>
                  <a:srgbClr val="000000"/>
                </a:solidFill>
              </a:rPr>
              <a:t>Неправильная настройка дополнительных полей;</a:t>
            </a:r>
          </a:p>
          <a:p>
            <a:pPr algn="just" rtl="0" lvl="0" indent="-342900" marL="45720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sz="1800" lang="ru">
                <a:solidFill>
                  <a:srgbClr val="000000"/>
                </a:solidFill>
              </a:rPr>
              <a:t>Не оптимальная настройка линии курса на карте навигатора;</a:t>
            </a:r>
          </a:p>
          <a:p>
            <a:pPr algn="just" rtl="0" lvl="0" indent="-342900" marL="45720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sz="1800" lang="ru">
                <a:solidFill>
                  <a:srgbClr val="000000"/>
                </a:solidFill>
              </a:rPr>
              <a:t>Включен электронный компас;</a:t>
            </a:r>
          </a:p>
          <a:p>
            <a:pPr algn="just" rtl="0" lvl="0" indent="-342900" marL="45720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sz="1800" lang="ru">
                <a:solidFill>
                  <a:srgbClr val="000000"/>
                </a:solidFill>
              </a:rPr>
              <a:t>Не настроен путевой компьютер;</a:t>
            </a:r>
          </a:p>
          <a:p>
            <a:pPr algn="just" rtl="0" lvl="0" indent="-342900" marL="45720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sz="1800" lang="ru">
                <a:solidFill>
                  <a:srgbClr val="000000"/>
                </a:solidFill>
              </a:rPr>
              <a:t>Неправильная ориентация карты в навигаторе.</a:t>
            </a:r>
          </a:p>
        </p:txBody>
      </p:sp>
      <p:sp>
        <p:nvSpPr>
          <p:cNvPr id="267" name="Shape 267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Устранение неполадок в навигаторе</a:t>
            </a:r>
          </a:p>
          <a:p>
            <a:pPr algn="ctr" rtl="0" lvl="0">
              <a:buNone/>
            </a:pPr>
            <a:r>
              <a:rPr sz="1600" lang="ru"/>
              <a:t>Настройки навигатора важный для группы.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3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6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2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8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2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1" name="Shape 2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272" name="Shape 27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019000" x="5671900"/>
            <a:ext cy="2320300" cx="1524000"/>
          </a:xfrm>
          <a:prstGeom prst="rect">
            <a:avLst/>
          </a:prstGeom>
        </p:spPr>
      </p:pic>
      <p:pic>
        <p:nvPicPr>
          <p:cNvPr id="273" name="Shape 273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2019000" x="7461450"/>
            <a:ext cy="2320300" cx="1565975"/>
          </a:xfrm>
          <a:prstGeom prst="rect">
            <a:avLst/>
          </a:prstGeom>
        </p:spPr>
      </p:pic>
      <p:sp>
        <p:nvSpPr>
          <p:cNvPr id="274" name="Shape 274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Устранение неполадок в навигаторе</a:t>
            </a:r>
          </a:p>
          <a:p>
            <a:pPr algn="ctr" rtl="0" lvl="0">
              <a:buNone/>
            </a:pPr>
            <a:r>
              <a:rPr sz="1600" lang="ru"/>
              <a:t>Настройки навигатора важный для группы.</a:t>
            </a:r>
          </a:p>
        </p:txBody>
      </p:sp>
      <p:pic>
        <p:nvPicPr>
          <p:cNvPr id="275" name="Shape 275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2019000" x="3882350"/>
            <a:ext cy="2320300" cx="1524000"/>
          </a:xfrm>
          <a:prstGeom prst="rect">
            <a:avLst/>
          </a:prstGeom>
        </p:spPr>
      </p:pic>
      <p:sp>
        <p:nvSpPr>
          <p:cNvPr id="276" name="Shape 276"/>
          <p:cNvSpPr txBox="1"/>
          <p:nvPr/>
        </p:nvSpPr>
        <p:spPr>
          <a:xfrm>
            <a:off y="2019000" x="32850"/>
            <a:ext cy="2479199" cx="3702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1700" lang="ru"/>
              <a:t>Если у группы выбрана неверная прокладка маршрута - то в лесу не получиться получить прямой азимут движения на точку...</a:t>
            </a:r>
          </a:p>
          <a:p>
            <a:pPr algn="ctr" rtl="0" lvl="0">
              <a:buNone/>
            </a:pPr>
            <a:r>
              <a:rPr sz="1700" lang="ru"/>
              <a:t>Минимум - навигатор рассчитает маршрут движения по дорогам.</a:t>
            </a:r>
          </a:p>
          <a:p>
            <a:pPr algn="ctr" rtl="0" lvl="0">
              <a:buNone/>
            </a:pPr>
            <a:r>
              <a:rPr sz="1700" lang="ru"/>
              <a:t>Максимум - не сможет построить маршрут движения (т.к. дорог в лесу как правило нет...)</a:t>
            </a:r>
          </a:p>
        </p:txBody>
      </p:sp>
      <p:sp>
        <p:nvSpPr>
          <p:cNvPr id="277" name="Shape 277"/>
          <p:cNvSpPr txBox="1"/>
          <p:nvPr>
            <p:ph idx="1" type="body"/>
          </p:nvPr>
        </p:nvSpPr>
        <p:spPr>
          <a:xfrm>
            <a:off y="1120625" x="457200"/>
            <a:ext cy="3891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sz="1800" lang="ru">
                <a:solidFill>
                  <a:srgbClr val="000000"/>
                </a:solidFill>
              </a:rPr>
              <a:t>Прокладка маршрута - для пешехода;</a:t>
            </a:r>
          </a:p>
          <a:p>
            <a:r>
              <a:t/>
            </a:r>
          </a:p>
        </p:txBody>
      </p:sp>
      <p:sp>
        <p:nvSpPr>
          <p:cNvPr id="278" name="Shape 278"/>
          <p:cNvSpPr txBox="1"/>
          <p:nvPr/>
        </p:nvSpPr>
        <p:spPr>
          <a:xfrm>
            <a:off y="4572800" x="4593050"/>
            <a:ext cy="303599" cx="12297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ru">
                <a:solidFill>
                  <a:srgbClr val="FF0000"/>
                </a:solidFill>
              </a:rPr>
              <a:t>Проверить</a:t>
            </a:r>
          </a:p>
        </p:txBody>
      </p:sp>
      <p:cxnSp>
        <p:nvCxnSpPr>
          <p:cNvPr id="279" name="Shape 279"/>
          <p:cNvCxnSpPr/>
          <p:nvPr/>
        </p:nvCxnSpPr>
        <p:spPr>
          <a:xfrm rot="10800000">
            <a:off y="4339300" x="4160050"/>
            <a:ext cy="319199" cx="4904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280" name="Shape 280"/>
          <p:cNvCxnSpPr/>
          <p:nvPr/>
        </p:nvCxnSpPr>
        <p:spPr>
          <a:xfrm>
            <a:off y="3175250" x="541072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281" name="Shape 281"/>
          <p:cNvCxnSpPr/>
          <p:nvPr/>
        </p:nvCxnSpPr>
        <p:spPr>
          <a:xfrm>
            <a:off y="3175250" x="720027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" name="Shape 39"/>
          <p:cNvSpPr txBox="1"/>
          <p:nvPr>
            <p:ph idx="1" type="body"/>
          </p:nvPr>
        </p:nvSpPr>
        <p:spPr>
          <a:xfrm>
            <a:off y="1192375" x="294750"/>
            <a:ext cy="3725699" cx="8554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rgbClr val="000000"/>
              </a:buClr>
              <a:buSzPct val="100000"/>
              <a:buFont typeface="Trebuchet MS"/>
              <a:buAutoNum type="arabicPeriod"/>
            </a:pPr>
            <a:r>
              <a:rPr lang="ru">
                <a:solidFill>
                  <a:srgbClr val="000000"/>
                </a:solidFill>
              </a:rPr>
              <a:t>Чем навигатор поможет в лесном поиске;</a:t>
            </a:r>
          </a:p>
          <a:p>
            <a:pPr rtl="0" lvl="0" indent="-419100" marL="457200">
              <a:buClr>
                <a:srgbClr val="000000"/>
              </a:buClr>
              <a:buSzPct val="100000"/>
              <a:buFont typeface="Trebuchet MS"/>
              <a:buAutoNum type="arabicPeriod"/>
            </a:pPr>
            <a:r>
              <a:rPr lang="ru">
                <a:solidFill>
                  <a:srgbClr val="000000"/>
                </a:solidFill>
              </a:rPr>
              <a:t>Как подготовить навигатор к лесному поиску;</a:t>
            </a:r>
          </a:p>
          <a:p>
            <a:pPr rtl="0" lvl="0" indent="-419100" marL="457200">
              <a:buClr>
                <a:srgbClr val="000000"/>
              </a:buClr>
              <a:buSzPct val="100000"/>
              <a:buFont typeface="Trebuchet MS"/>
              <a:buAutoNum type="arabicPeriod"/>
            </a:pPr>
            <a:r>
              <a:rPr lang="ru">
                <a:solidFill>
                  <a:srgbClr val="000000"/>
                </a:solidFill>
              </a:rPr>
              <a:t>Как использовать навигатор на лесном поиске;</a:t>
            </a:r>
          </a:p>
          <a:p>
            <a:pPr lvl="0" indent="-419100" marL="457200">
              <a:buClr>
                <a:srgbClr val="000000"/>
              </a:buClr>
              <a:buSzPct val="100000"/>
              <a:buFont typeface="Trebuchet MS"/>
              <a:buAutoNum type="arabicPeriod"/>
            </a:pPr>
            <a:r>
              <a:rPr lang="ru">
                <a:solidFill>
                  <a:srgbClr val="000000"/>
                </a:solidFill>
              </a:rPr>
              <a:t>Организационные моменты связанные с навигатором.</a:t>
            </a:r>
          </a:p>
        </p:txBody>
      </p:sp>
      <p:sp>
        <p:nvSpPr>
          <p:cNvPr id="40" name="Shape 40"/>
          <p:cNvSpPr txBox="1"/>
          <p:nvPr>
            <p:ph type="title"/>
          </p:nvPr>
        </p:nvSpPr>
        <p:spPr>
          <a:xfrm>
            <a:off y="67000" x="147900"/>
            <a:ext cy="7578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На тренировке будет рассмотрено: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5" name="Shape 2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286" name="Shape 28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637675" x="3709500"/>
            <a:ext cy="2320299" cx="1523999"/>
          </a:xfrm>
          <a:prstGeom prst="rect">
            <a:avLst/>
          </a:prstGeom>
        </p:spPr>
      </p:pic>
      <p:pic>
        <p:nvPicPr>
          <p:cNvPr id="287" name="Shape 287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637675" x="1928700"/>
            <a:ext cy="2320299" cx="1523999"/>
          </a:xfrm>
          <a:prstGeom prst="rect">
            <a:avLst/>
          </a:prstGeom>
        </p:spPr>
      </p:pic>
      <p:pic>
        <p:nvPicPr>
          <p:cNvPr id="288" name="Shape 288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637675" x="5490300"/>
            <a:ext cy="2320300" cx="1523999"/>
          </a:xfrm>
          <a:prstGeom prst="rect">
            <a:avLst/>
          </a:prstGeom>
        </p:spPr>
      </p:pic>
      <p:pic>
        <p:nvPicPr>
          <p:cNvPr id="289" name="Shape 289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1637675" x="7271100"/>
            <a:ext cy="2320300" cx="1524000"/>
          </a:xfrm>
          <a:prstGeom prst="rect">
            <a:avLst/>
          </a:prstGeom>
        </p:spPr>
      </p:pic>
      <p:sp>
        <p:nvSpPr>
          <p:cNvPr id="290" name="Shape 290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Устранение неполадок в навигаторе</a:t>
            </a:r>
          </a:p>
          <a:p>
            <a:pPr algn="ctr" rtl="0" lvl="0">
              <a:buNone/>
            </a:pPr>
            <a:r>
              <a:rPr sz="1600" lang="ru"/>
              <a:t>Настройки навигатора важный для группы.</a:t>
            </a:r>
          </a:p>
        </p:txBody>
      </p:sp>
      <p:pic>
        <p:nvPicPr>
          <p:cNvPr id="291" name="Shape 291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y="1637675" x="147900"/>
            <a:ext cy="2320300" cx="1524000"/>
          </a:xfrm>
          <a:prstGeom prst="rect">
            <a:avLst/>
          </a:prstGeom>
        </p:spPr>
      </p:pic>
      <p:sp>
        <p:nvSpPr>
          <p:cNvPr id="292" name="Shape 292"/>
          <p:cNvSpPr txBox="1"/>
          <p:nvPr/>
        </p:nvSpPr>
        <p:spPr>
          <a:xfrm>
            <a:off y="4085925" x="1821025"/>
            <a:ext cy="1057499" cx="72686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1700" lang="ru"/>
              <a:t>Дисплей навигатора небольшого размера. </a:t>
            </a:r>
          </a:p>
          <a:p>
            <a:pPr algn="ctr" rtl="0" lvl="0">
              <a:buNone/>
            </a:pPr>
            <a:r>
              <a:rPr sz="1700" lang="ru"/>
              <a:t>Когда вы работаете на отклик - вам как правило нужна только карта.</a:t>
            </a:r>
          </a:p>
          <a:p>
            <a:pPr algn="ctr" rtl="0" lvl="0">
              <a:buNone/>
            </a:pPr>
            <a:r>
              <a:rPr sz="1700" lang="ru"/>
              <a:t>Когда вы работаете сплошным прочесом - полезны другие данные.</a:t>
            </a:r>
          </a:p>
        </p:txBody>
      </p:sp>
      <p:sp>
        <p:nvSpPr>
          <p:cNvPr id="293" name="Shape 293"/>
          <p:cNvSpPr txBox="1"/>
          <p:nvPr>
            <p:ph idx="1" type="body"/>
          </p:nvPr>
        </p:nvSpPr>
        <p:spPr>
          <a:xfrm>
            <a:off y="1120625" x="457200"/>
            <a:ext cy="3891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 indent="0" marL="0">
              <a:lnSpc>
                <a:spcPct val="100000"/>
              </a:lnSpc>
              <a:spcBef>
                <a:spcPts val="0"/>
              </a:spcBef>
              <a:buNone/>
            </a:pPr>
            <a:r>
              <a:rPr sz="1800" lang="ru">
                <a:solidFill>
                  <a:srgbClr val="000000"/>
                </a:solidFill>
              </a:rPr>
              <a:t>Неправильная настройка дополнительных полей</a:t>
            </a:r>
          </a:p>
        </p:txBody>
      </p:sp>
      <p:sp>
        <p:nvSpPr>
          <p:cNvPr id="294" name="Shape 294"/>
          <p:cNvSpPr txBox="1"/>
          <p:nvPr/>
        </p:nvSpPr>
        <p:spPr>
          <a:xfrm>
            <a:off y="4191475" x="699000"/>
            <a:ext cy="303599" cx="12297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ru">
                <a:solidFill>
                  <a:srgbClr val="FF0000"/>
                </a:solidFill>
              </a:rPr>
              <a:t>Проверить</a:t>
            </a:r>
          </a:p>
        </p:txBody>
      </p:sp>
      <p:cxnSp>
        <p:nvCxnSpPr>
          <p:cNvPr id="295" name="Shape 295"/>
          <p:cNvCxnSpPr/>
          <p:nvPr/>
        </p:nvCxnSpPr>
        <p:spPr>
          <a:xfrm rot="10800000">
            <a:off y="3957975" x="266000"/>
            <a:ext cy="319199" cx="4904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296" name="Shape 296"/>
          <p:cNvCxnSpPr/>
          <p:nvPr/>
        </p:nvCxnSpPr>
        <p:spPr>
          <a:xfrm>
            <a:off y="2793925" x="701430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297" name="Shape 297"/>
          <p:cNvCxnSpPr/>
          <p:nvPr/>
        </p:nvCxnSpPr>
        <p:spPr>
          <a:xfrm>
            <a:off y="2852925" x="523350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298" name="Shape 298"/>
          <p:cNvCxnSpPr/>
          <p:nvPr/>
        </p:nvCxnSpPr>
        <p:spPr>
          <a:xfrm>
            <a:off y="2793925" x="345270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299" name="Shape 299"/>
          <p:cNvCxnSpPr/>
          <p:nvPr/>
        </p:nvCxnSpPr>
        <p:spPr>
          <a:xfrm>
            <a:off y="2793925" x="167190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1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3" name="Shape 3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304" name="Shape 30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595250" x="214075"/>
            <a:ext cy="2320300" cx="1524000"/>
          </a:xfrm>
          <a:prstGeom prst="rect">
            <a:avLst/>
          </a:prstGeom>
        </p:spPr>
      </p:pic>
      <p:pic>
        <p:nvPicPr>
          <p:cNvPr id="305" name="Shape 305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587450" x="1994875"/>
            <a:ext cy="2320300" cx="1558324"/>
          </a:xfrm>
          <a:prstGeom prst="rect">
            <a:avLst/>
          </a:prstGeom>
        </p:spPr>
      </p:pic>
      <p:pic>
        <p:nvPicPr>
          <p:cNvPr id="306" name="Shape 306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587450" x="3810000"/>
            <a:ext cy="2320300" cx="1524000"/>
          </a:xfrm>
          <a:prstGeom prst="rect">
            <a:avLst/>
          </a:prstGeom>
        </p:spPr>
      </p:pic>
      <p:pic>
        <p:nvPicPr>
          <p:cNvPr id="307" name="Shape 307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1587450" x="5590800"/>
            <a:ext cy="2320300" cx="1558325"/>
          </a:xfrm>
          <a:prstGeom prst="rect">
            <a:avLst/>
          </a:prstGeom>
        </p:spPr>
      </p:pic>
      <p:pic>
        <p:nvPicPr>
          <p:cNvPr id="308" name="Shape 308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y="1587450" x="7405925"/>
            <a:ext cy="2320300" cx="1524000"/>
          </a:xfrm>
          <a:prstGeom prst="rect">
            <a:avLst/>
          </a:prstGeom>
        </p:spPr>
      </p:pic>
      <p:sp>
        <p:nvSpPr>
          <p:cNvPr id="309" name="Shape 309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Устранение неполадок в навигаторе</a:t>
            </a:r>
          </a:p>
          <a:p>
            <a:pPr algn="ctr" rtl="0" lvl="0">
              <a:buNone/>
            </a:pPr>
            <a:r>
              <a:rPr sz="1600" lang="ru"/>
              <a:t>Настройки навигатора важный для группы.</a:t>
            </a:r>
          </a:p>
        </p:txBody>
      </p:sp>
      <p:sp>
        <p:nvSpPr>
          <p:cNvPr id="310" name="Shape 310"/>
          <p:cNvSpPr txBox="1"/>
          <p:nvPr>
            <p:ph idx="1" type="body"/>
          </p:nvPr>
        </p:nvSpPr>
        <p:spPr>
          <a:xfrm>
            <a:off y="1120625" x="457200"/>
            <a:ext cy="3891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 indent="0" marL="0">
              <a:lnSpc>
                <a:spcPct val="100000"/>
              </a:lnSpc>
              <a:spcBef>
                <a:spcPts val="0"/>
              </a:spcBef>
              <a:buNone/>
            </a:pPr>
            <a:r>
              <a:rPr sz="1800" lang="ru">
                <a:solidFill>
                  <a:srgbClr val="000000"/>
                </a:solidFill>
              </a:rPr>
              <a:t>Неправильная настройка дополнительных полей</a:t>
            </a:r>
          </a:p>
        </p:txBody>
      </p:sp>
      <p:cxnSp>
        <p:nvCxnSpPr>
          <p:cNvPr id="311" name="Shape 311"/>
          <p:cNvCxnSpPr/>
          <p:nvPr/>
        </p:nvCxnSpPr>
        <p:spPr>
          <a:xfrm>
            <a:off y="2743700" x="533400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312" name="Shape 312"/>
          <p:cNvCxnSpPr/>
          <p:nvPr/>
        </p:nvCxnSpPr>
        <p:spPr>
          <a:xfrm>
            <a:off y="2743700" x="355320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313" name="Shape 313"/>
          <p:cNvCxnSpPr/>
          <p:nvPr/>
        </p:nvCxnSpPr>
        <p:spPr>
          <a:xfrm>
            <a:off y="2751500" x="173807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314" name="Shape 314"/>
          <p:cNvCxnSpPr/>
          <p:nvPr/>
        </p:nvCxnSpPr>
        <p:spPr>
          <a:xfrm>
            <a:off y="3926425" x="5330750"/>
            <a:ext cy="326999" cx="3891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315" name="Shape 315"/>
          <p:cNvCxnSpPr/>
          <p:nvPr/>
        </p:nvCxnSpPr>
        <p:spPr>
          <a:xfrm>
            <a:off y="4245475" x="5719875"/>
            <a:ext cy="7800" cx="13463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316" name="Shape 316"/>
          <p:cNvCxnSpPr/>
          <p:nvPr/>
        </p:nvCxnSpPr>
        <p:spPr>
          <a:xfrm rot="10800000" flipH="1">
            <a:off y="3926275" x="7066175"/>
            <a:ext cy="319199" cx="3891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317" name="Shape 317"/>
          <p:cNvSpPr txBox="1"/>
          <p:nvPr/>
        </p:nvSpPr>
        <p:spPr>
          <a:xfrm>
            <a:off y="4002625" x="214200"/>
            <a:ext cy="1140899" cx="8715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l" rtl="0" lvl="0">
              <a:buNone/>
            </a:pPr>
            <a:r>
              <a:rPr sz="1700" lang="ru"/>
              <a:t>Навигатор можно настроить следующим образом:</a:t>
            </a:r>
          </a:p>
          <a:p>
            <a:pPr algn="l" rtl="0" lvl="0" indent="-336550" marL="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sz="1700" lang="ru"/>
              <a:t>Вы идете по линейным ориентирам и т.п. - лишних полей данных не видно;</a:t>
            </a:r>
          </a:p>
          <a:p>
            <a:pPr algn="l" rtl="0" lvl="0" indent="-336550" marL="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sz="1700" lang="ru"/>
              <a:t>Вы выходите в конкретную точку - на дисплей навигатора выводиться дополнительные поля данных.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1" name="Shape 3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322" name="Shape 32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645450" x="3810000"/>
            <a:ext cy="2320300" cx="1523999"/>
          </a:xfrm>
          <a:prstGeom prst="rect">
            <a:avLst/>
          </a:prstGeom>
        </p:spPr>
      </p:pic>
      <p:pic>
        <p:nvPicPr>
          <p:cNvPr id="323" name="Shape 323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645450" x="5590800"/>
            <a:ext cy="2320299" cx="1523999"/>
          </a:xfrm>
          <a:prstGeom prst="rect">
            <a:avLst/>
          </a:prstGeom>
        </p:spPr>
      </p:pic>
      <p:pic>
        <p:nvPicPr>
          <p:cNvPr id="324" name="Shape 324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645450" x="2029200"/>
            <a:ext cy="2320300" cx="1523999"/>
          </a:xfrm>
          <a:prstGeom prst="rect">
            <a:avLst/>
          </a:prstGeom>
        </p:spPr>
      </p:pic>
      <p:pic>
        <p:nvPicPr>
          <p:cNvPr id="325" name="Shape 325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1645450" x="7371600"/>
            <a:ext cy="2320300" cx="1523999"/>
          </a:xfrm>
          <a:prstGeom prst="rect">
            <a:avLst/>
          </a:prstGeom>
        </p:spPr>
      </p:pic>
      <p:sp>
        <p:nvSpPr>
          <p:cNvPr id="326" name="Shape 326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Устранение неполадок в навигаторе</a:t>
            </a:r>
          </a:p>
          <a:p>
            <a:pPr algn="ctr" rtl="0" lvl="0">
              <a:buNone/>
            </a:pPr>
            <a:r>
              <a:rPr sz="1600" lang="ru"/>
              <a:t>Настройки навигатора важный для группы.</a:t>
            </a:r>
          </a:p>
        </p:txBody>
      </p:sp>
      <p:pic>
        <p:nvPicPr>
          <p:cNvPr id="327" name="Shape 327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y="1645450" x="248400"/>
            <a:ext cy="2320300" cx="1524000"/>
          </a:xfrm>
          <a:prstGeom prst="rect">
            <a:avLst/>
          </a:prstGeom>
        </p:spPr>
      </p:pic>
      <p:sp>
        <p:nvSpPr>
          <p:cNvPr id="328" name="Shape 328"/>
          <p:cNvSpPr txBox="1"/>
          <p:nvPr>
            <p:ph idx="1" type="body"/>
          </p:nvPr>
        </p:nvSpPr>
        <p:spPr>
          <a:xfrm>
            <a:off y="1120625" x="457200"/>
            <a:ext cy="3891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 indent="0" marL="0">
              <a:lnSpc>
                <a:spcPct val="100000"/>
              </a:lnSpc>
              <a:spcBef>
                <a:spcPts val="0"/>
              </a:spcBef>
              <a:buNone/>
            </a:pPr>
            <a:r>
              <a:rPr sz="1800" lang="ru">
                <a:solidFill>
                  <a:srgbClr val="000000"/>
                </a:solidFill>
              </a:rPr>
              <a:t>Не оптимальная настройка линии курса на карте навигатора</a:t>
            </a:r>
          </a:p>
        </p:txBody>
      </p:sp>
      <p:sp>
        <p:nvSpPr>
          <p:cNvPr id="329" name="Shape 329"/>
          <p:cNvSpPr txBox="1"/>
          <p:nvPr/>
        </p:nvSpPr>
        <p:spPr>
          <a:xfrm>
            <a:off y="4199250" x="846175"/>
            <a:ext cy="303599" cx="12297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ru">
                <a:solidFill>
                  <a:srgbClr val="FF0000"/>
                </a:solidFill>
              </a:rPr>
              <a:t>Проверить</a:t>
            </a:r>
          </a:p>
        </p:txBody>
      </p:sp>
      <p:cxnSp>
        <p:nvCxnSpPr>
          <p:cNvPr id="330" name="Shape 330"/>
          <p:cNvCxnSpPr/>
          <p:nvPr/>
        </p:nvCxnSpPr>
        <p:spPr>
          <a:xfrm rot="10800000">
            <a:off y="3965750" x="413175"/>
            <a:ext cy="319199" cx="4904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331" name="Shape 331"/>
          <p:cNvCxnSpPr/>
          <p:nvPr/>
        </p:nvCxnSpPr>
        <p:spPr>
          <a:xfrm>
            <a:off y="2801700" x="177240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332" name="Shape 332"/>
          <p:cNvCxnSpPr/>
          <p:nvPr/>
        </p:nvCxnSpPr>
        <p:spPr>
          <a:xfrm>
            <a:off y="2801700" x="534400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333" name="Shape 333"/>
          <p:cNvCxnSpPr/>
          <p:nvPr/>
        </p:nvCxnSpPr>
        <p:spPr>
          <a:xfrm>
            <a:off y="2801700" x="711480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334" name="Shape 334"/>
          <p:cNvSpPr txBox="1"/>
          <p:nvPr/>
        </p:nvSpPr>
        <p:spPr>
          <a:xfrm>
            <a:off y="4101475" x="1891050"/>
            <a:ext cy="1042200" cx="7097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r" rtl="0" lvl="0">
              <a:buNone/>
            </a:pPr>
            <a:r>
              <a:rPr sz="1700" lang="ru"/>
              <a:t>На дисплее при выходе на точку - навигатор построит две линии. </a:t>
            </a:r>
          </a:p>
          <a:p>
            <a:pPr algn="r" rtl="0" lvl="0">
              <a:buNone/>
            </a:pPr>
            <a:r>
              <a:rPr sz="1700" lang="ru"/>
              <a:t>Ваш идеальный азимут движения </a:t>
            </a:r>
            <a:r>
              <a:rPr b="1" sz="1700" lang="ru"/>
              <a:t>от начала движения</a:t>
            </a:r>
            <a:r>
              <a:rPr sz="1700" lang="ru"/>
              <a:t>, и </a:t>
            </a:r>
            <a:r>
              <a:rPr b="1" sz="1700" lang="ru"/>
              <a:t>от </a:t>
            </a:r>
          </a:p>
          <a:p>
            <a:pPr algn="r" rtl="0" lvl="0">
              <a:buNone/>
            </a:pPr>
            <a:r>
              <a:rPr b="1" sz="1700" lang="ru"/>
              <a:t>текущего места.</a:t>
            </a:r>
            <a:r>
              <a:rPr sz="1700" lang="ru"/>
              <a:t> Позволяет удерживать прямолинейное движение.</a:t>
            </a:r>
          </a:p>
        </p:txBody>
      </p:sp>
      <p:cxnSp>
        <p:nvCxnSpPr>
          <p:cNvPr id="335" name="Shape 335"/>
          <p:cNvCxnSpPr/>
          <p:nvPr/>
        </p:nvCxnSpPr>
        <p:spPr>
          <a:xfrm>
            <a:off y="2809500" x="3553187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9" name="Shape 3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340" name="Shape 34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587450" x="2966400"/>
            <a:ext cy="2320300" cx="1523999"/>
          </a:xfrm>
          <a:prstGeom prst="rect">
            <a:avLst/>
          </a:prstGeom>
        </p:spPr>
      </p:pic>
      <p:pic>
        <p:nvPicPr>
          <p:cNvPr id="341" name="Shape 341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587450" x="4747200"/>
            <a:ext cy="2301387" cx="1523999"/>
          </a:xfrm>
          <a:prstGeom prst="rect">
            <a:avLst/>
          </a:prstGeom>
        </p:spPr>
      </p:pic>
      <p:pic>
        <p:nvPicPr>
          <p:cNvPr id="342" name="Shape 342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587450" x="6528000"/>
            <a:ext cy="2301374" cx="1523999"/>
          </a:xfrm>
          <a:prstGeom prst="rect">
            <a:avLst/>
          </a:prstGeom>
        </p:spPr>
      </p:pic>
      <p:pic>
        <p:nvPicPr>
          <p:cNvPr id="343" name="Shape 343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1587450" x="1185600"/>
            <a:ext cy="2320300" cx="1524000"/>
          </a:xfrm>
          <a:prstGeom prst="rect">
            <a:avLst/>
          </a:prstGeom>
        </p:spPr>
      </p:pic>
      <p:sp>
        <p:nvSpPr>
          <p:cNvPr id="344" name="Shape 344"/>
          <p:cNvSpPr txBox="1"/>
          <p:nvPr>
            <p:ph idx="1" type="body"/>
          </p:nvPr>
        </p:nvSpPr>
        <p:spPr>
          <a:xfrm>
            <a:off y="1120625" x="457200"/>
            <a:ext cy="3891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 indent="0" marL="0">
              <a:lnSpc>
                <a:spcPct val="100000"/>
              </a:lnSpc>
              <a:spcBef>
                <a:spcPts val="0"/>
              </a:spcBef>
              <a:buNone/>
            </a:pPr>
            <a:r>
              <a:rPr sz="1800" lang="ru">
                <a:solidFill>
                  <a:srgbClr val="000000"/>
                </a:solidFill>
              </a:rPr>
              <a:t>Включен электронный компас</a:t>
            </a:r>
          </a:p>
        </p:txBody>
      </p:sp>
      <p:sp>
        <p:nvSpPr>
          <p:cNvPr id="345" name="Shape 345"/>
          <p:cNvSpPr txBox="1"/>
          <p:nvPr/>
        </p:nvSpPr>
        <p:spPr>
          <a:xfrm>
            <a:off y="4141250" x="1783375"/>
            <a:ext cy="303599" cx="12297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ru">
                <a:solidFill>
                  <a:srgbClr val="FF0000"/>
                </a:solidFill>
              </a:rPr>
              <a:t>Проверить</a:t>
            </a:r>
          </a:p>
        </p:txBody>
      </p:sp>
      <p:cxnSp>
        <p:nvCxnSpPr>
          <p:cNvPr id="346" name="Shape 346"/>
          <p:cNvCxnSpPr/>
          <p:nvPr/>
        </p:nvCxnSpPr>
        <p:spPr>
          <a:xfrm rot="10800000">
            <a:off y="3907750" x="1350375"/>
            <a:ext cy="319199" cx="4904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347" name="Shape 347"/>
          <p:cNvCxnSpPr/>
          <p:nvPr/>
        </p:nvCxnSpPr>
        <p:spPr>
          <a:xfrm>
            <a:off y="2743700" x="270960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348" name="Shape 348"/>
          <p:cNvSpPr txBox="1"/>
          <p:nvPr/>
        </p:nvSpPr>
        <p:spPr>
          <a:xfrm>
            <a:off y="3985475" x="2918300"/>
            <a:ext cy="1158000" cx="6039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1700" lang="ru"/>
              <a:t>Во многих навигаторах есть электронный компас.</a:t>
            </a:r>
          </a:p>
          <a:p>
            <a:pPr algn="ctr" rtl="0" lvl="0">
              <a:buNone/>
            </a:pPr>
            <a:r>
              <a:rPr sz="1700" lang="ru"/>
              <a:t>Когда он включен - навигатор потребляет больше тока и соответственно работает меньше.</a:t>
            </a:r>
          </a:p>
        </p:txBody>
      </p:sp>
      <p:cxnSp>
        <p:nvCxnSpPr>
          <p:cNvPr id="349" name="Shape 349"/>
          <p:cNvCxnSpPr/>
          <p:nvPr/>
        </p:nvCxnSpPr>
        <p:spPr>
          <a:xfrm>
            <a:off y="2743700" x="449040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350" name="Shape 350"/>
          <p:cNvCxnSpPr/>
          <p:nvPr/>
        </p:nvCxnSpPr>
        <p:spPr>
          <a:xfrm>
            <a:off y="2743700" x="627120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351" name="Shape 351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Устранение неполадок в навигаторе</a:t>
            </a:r>
          </a:p>
          <a:p>
            <a:pPr algn="ctr" rtl="0" lvl="0">
              <a:buNone/>
            </a:pPr>
            <a:r>
              <a:rPr sz="1600" lang="ru"/>
              <a:t>Настройки навигатора важный для группы.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5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5" name="Shape 3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356" name="Shape 35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587450" x="2932762"/>
            <a:ext cy="2320299" cx="1523999"/>
          </a:xfrm>
          <a:prstGeom prst="rect">
            <a:avLst/>
          </a:prstGeom>
        </p:spPr>
      </p:pic>
      <p:pic>
        <p:nvPicPr>
          <p:cNvPr id="357" name="Shape 357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587450" x="4700400"/>
            <a:ext cy="2320300" cx="1564225"/>
          </a:xfrm>
          <a:prstGeom prst="rect">
            <a:avLst/>
          </a:prstGeom>
        </p:spPr>
      </p:pic>
      <p:pic>
        <p:nvPicPr>
          <p:cNvPr id="358" name="Shape 358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587450" x="6508275"/>
            <a:ext cy="2320300" cx="1523974"/>
          </a:xfrm>
          <a:prstGeom prst="rect">
            <a:avLst/>
          </a:prstGeom>
        </p:spPr>
      </p:pic>
      <p:pic>
        <p:nvPicPr>
          <p:cNvPr id="359" name="Shape 359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1587450" x="1185600"/>
            <a:ext cy="2320300" cx="1524000"/>
          </a:xfrm>
          <a:prstGeom prst="rect">
            <a:avLst/>
          </a:prstGeom>
        </p:spPr>
      </p:pic>
      <p:sp>
        <p:nvSpPr>
          <p:cNvPr id="360" name="Shape 360"/>
          <p:cNvSpPr txBox="1"/>
          <p:nvPr>
            <p:ph idx="1" type="body"/>
          </p:nvPr>
        </p:nvSpPr>
        <p:spPr>
          <a:xfrm>
            <a:off y="1120625" x="457200"/>
            <a:ext cy="3891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 indent="0" marL="0">
              <a:lnSpc>
                <a:spcPct val="100000"/>
              </a:lnSpc>
              <a:spcBef>
                <a:spcPts val="0"/>
              </a:spcBef>
              <a:buNone/>
            </a:pPr>
            <a:r>
              <a:rPr sz="1800" lang="ru">
                <a:solidFill>
                  <a:srgbClr val="000000"/>
                </a:solidFill>
              </a:rPr>
              <a:t>Неправильная ориентация карты в навигаторе</a:t>
            </a:r>
          </a:p>
        </p:txBody>
      </p:sp>
      <p:sp>
        <p:nvSpPr>
          <p:cNvPr id="361" name="Shape 361"/>
          <p:cNvSpPr txBox="1"/>
          <p:nvPr/>
        </p:nvSpPr>
        <p:spPr>
          <a:xfrm>
            <a:off y="4141250" x="1783375"/>
            <a:ext cy="303599" cx="12297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ru">
                <a:solidFill>
                  <a:srgbClr val="FF0000"/>
                </a:solidFill>
              </a:rPr>
              <a:t>Проверить</a:t>
            </a:r>
          </a:p>
        </p:txBody>
      </p:sp>
      <p:cxnSp>
        <p:nvCxnSpPr>
          <p:cNvPr id="362" name="Shape 362"/>
          <p:cNvCxnSpPr/>
          <p:nvPr/>
        </p:nvCxnSpPr>
        <p:spPr>
          <a:xfrm rot="10800000">
            <a:off y="3907750" x="1350375"/>
            <a:ext cy="319199" cx="4904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363" name="Shape 363"/>
          <p:cNvCxnSpPr/>
          <p:nvPr/>
        </p:nvCxnSpPr>
        <p:spPr>
          <a:xfrm>
            <a:off y="2743700" x="270960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364" name="Shape 364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Устранение неполадок в навигаторе</a:t>
            </a:r>
          </a:p>
          <a:p>
            <a:pPr algn="ctr" rtl="0" lvl="0">
              <a:buNone/>
            </a:pPr>
            <a:r>
              <a:rPr sz="1600" lang="ru"/>
              <a:t>Настройки навигатора важный для группы.</a:t>
            </a:r>
          </a:p>
        </p:txBody>
      </p:sp>
      <p:cxnSp>
        <p:nvCxnSpPr>
          <p:cNvPr id="365" name="Shape 365"/>
          <p:cNvCxnSpPr/>
          <p:nvPr/>
        </p:nvCxnSpPr>
        <p:spPr>
          <a:xfrm>
            <a:off y="2743700" x="444360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366" name="Shape 366"/>
          <p:cNvCxnSpPr/>
          <p:nvPr/>
        </p:nvCxnSpPr>
        <p:spPr>
          <a:xfrm>
            <a:off y="2743700" x="626462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367" name="Shape 367"/>
          <p:cNvSpPr txBox="1"/>
          <p:nvPr/>
        </p:nvSpPr>
        <p:spPr>
          <a:xfrm>
            <a:off y="3985475" x="2918300"/>
            <a:ext cy="1158000" cx="6039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1700" lang="ru"/>
              <a:t>Удобно работать - когда север карты всегда сверху </a:t>
            </a:r>
          </a:p>
          <a:p>
            <a:pPr algn="ctr" rtl="0" lvl="0">
              <a:buNone/>
            </a:pPr>
            <a:r>
              <a:rPr sz="1700" lang="ru"/>
              <a:t>(как на бумажной карте). </a:t>
            </a:r>
          </a:p>
          <a:p>
            <a:pPr algn="ctr" rtl="0" lvl="0">
              <a:buNone/>
            </a:pPr>
            <a:r>
              <a:rPr sz="1700" lang="ru"/>
              <a:t>Карта у вас постоянно не крутится и вам проще ориентироваться.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71" name="Shape 3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372" name="Shape 37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619700" x="2948775"/>
            <a:ext cy="2288049" cx="1523999"/>
          </a:xfrm>
          <a:prstGeom prst="rect">
            <a:avLst/>
          </a:prstGeom>
        </p:spPr>
      </p:pic>
      <p:pic>
        <p:nvPicPr>
          <p:cNvPr id="373" name="Shape 373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619700" x="4729575"/>
            <a:ext cy="2288049" cx="1559249"/>
          </a:xfrm>
          <a:prstGeom prst="rect">
            <a:avLst/>
          </a:prstGeom>
        </p:spPr>
      </p:pic>
      <p:pic>
        <p:nvPicPr>
          <p:cNvPr id="374" name="Shape 374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619700" x="6545625"/>
            <a:ext cy="2288049" cx="1523999"/>
          </a:xfrm>
          <a:prstGeom prst="rect">
            <a:avLst/>
          </a:prstGeom>
        </p:spPr>
      </p:pic>
      <p:sp>
        <p:nvSpPr>
          <p:cNvPr id="375" name="Shape 375"/>
          <p:cNvSpPr txBox="1"/>
          <p:nvPr>
            <p:ph idx="1" type="body"/>
          </p:nvPr>
        </p:nvSpPr>
        <p:spPr>
          <a:xfrm>
            <a:off y="1120625" x="457200"/>
            <a:ext cy="3891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 indent="0" marL="0">
              <a:lnSpc>
                <a:spcPct val="100000"/>
              </a:lnSpc>
              <a:spcBef>
                <a:spcPts val="0"/>
              </a:spcBef>
              <a:buNone/>
            </a:pPr>
            <a:r>
              <a:rPr sz="1800" lang="ru">
                <a:solidFill>
                  <a:srgbClr val="000000"/>
                </a:solidFill>
              </a:rPr>
              <a:t>Не настроен путевой компьютер</a:t>
            </a:r>
          </a:p>
        </p:txBody>
      </p:sp>
      <p:sp>
        <p:nvSpPr>
          <p:cNvPr id="376" name="Shape 376"/>
          <p:cNvSpPr txBox="1"/>
          <p:nvPr/>
        </p:nvSpPr>
        <p:spPr>
          <a:xfrm>
            <a:off y="4211275" x="1315125"/>
            <a:ext cy="303599" cx="12297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ru">
                <a:solidFill>
                  <a:srgbClr val="FF0000"/>
                </a:solidFill>
              </a:rPr>
              <a:t>Проверить</a:t>
            </a:r>
          </a:p>
        </p:txBody>
      </p:sp>
      <p:cxnSp>
        <p:nvCxnSpPr>
          <p:cNvPr id="377" name="Shape 377"/>
          <p:cNvCxnSpPr/>
          <p:nvPr/>
        </p:nvCxnSpPr>
        <p:spPr>
          <a:xfrm rot="10800000">
            <a:off y="3907599" x="1363975"/>
            <a:ext cy="364800" cx="2546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378" name="Shape 378"/>
          <p:cNvCxnSpPr/>
          <p:nvPr/>
        </p:nvCxnSpPr>
        <p:spPr>
          <a:xfrm>
            <a:off y="2727575" x="269197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379" name="Shape 379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Устранение неполадок в навигаторе</a:t>
            </a:r>
          </a:p>
          <a:p>
            <a:pPr algn="ctr" rtl="0" lvl="0">
              <a:buNone/>
            </a:pPr>
            <a:r>
              <a:rPr sz="1600" lang="ru"/>
              <a:t>Настройки навигатора важный для группы.</a:t>
            </a:r>
          </a:p>
        </p:txBody>
      </p:sp>
      <p:pic>
        <p:nvPicPr>
          <p:cNvPr id="380" name="Shape 380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1587450" x="1167975"/>
            <a:ext cy="2320300" cx="1523999"/>
          </a:xfrm>
          <a:prstGeom prst="rect">
            <a:avLst/>
          </a:prstGeom>
        </p:spPr>
      </p:pic>
      <p:cxnSp>
        <p:nvCxnSpPr>
          <p:cNvPr id="381" name="Shape 381"/>
          <p:cNvCxnSpPr/>
          <p:nvPr/>
        </p:nvCxnSpPr>
        <p:spPr>
          <a:xfrm>
            <a:off y="2727575" x="447277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382" name="Shape 382"/>
          <p:cNvSpPr txBox="1"/>
          <p:nvPr/>
        </p:nvSpPr>
        <p:spPr>
          <a:xfrm>
            <a:off y="3953225" x="186900"/>
            <a:ext cy="1222499" cx="8863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r" rtl="0" lvl="0" indent="0" marL="1828800">
              <a:buNone/>
            </a:pPr>
            <a:r>
              <a:rPr sz="1700" lang="ru"/>
              <a:t>Когда  в один клик вы получаете всю информацию - это удобно</a:t>
            </a:r>
          </a:p>
          <a:p>
            <a:r>
              <a:t/>
            </a:r>
          </a:p>
          <a:p>
            <a:pPr algn="ctr" rtl="0" lvl="0">
              <a:buNone/>
            </a:pPr>
            <a:r>
              <a:rPr sz="1700" lang="ru"/>
              <a:t>Вы узнаете ваши географические координаты в нужном формате независимо от настроек формата координат, а так же много другой полезной информации.</a:t>
            </a:r>
          </a:p>
        </p:txBody>
      </p:sp>
      <p:cxnSp>
        <p:nvCxnSpPr>
          <p:cNvPr id="383" name="Shape 383"/>
          <p:cNvCxnSpPr/>
          <p:nvPr/>
        </p:nvCxnSpPr>
        <p:spPr>
          <a:xfrm>
            <a:off y="2759825" x="628882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7" name="Shape 3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88" name="Shape 388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Устранение неполадок в навигаторе</a:t>
            </a:r>
          </a:p>
          <a:p>
            <a:pPr algn="ctr" rtl="0" lvl="0">
              <a:buNone/>
            </a:pPr>
            <a:r>
              <a:rPr sz="1600" lang="ru"/>
              <a:t>Практическое упражнение №1</a:t>
            </a:r>
          </a:p>
        </p:txBody>
      </p:sp>
      <p:sp>
        <p:nvSpPr>
          <p:cNvPr id="389" name="Shape 389"/>
          <p:cNvSpPr txBox="1"/>
          <p:nvPr>
            <p:ph idx="1" type="body"/>
          </p:nvPr>
        </p:nvSpPr>
        <p:spPr>
          <a:xfrm>
            <a:off y="1369650" x="147900"/>
            <a:ext cy="1019400" cx="362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23850" marL="45720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AutoNum type="arabicPeriod"/>
            </a:pPr>
            <a:r>
              <a:rPr sz="1500" lang="ru">
                <a:solidFill>
                  <a:srgbClr val="000000"/>
                </a:solidFill>
              </a:rPr>
              <a:t>Активируйте на своем навигаторе профиль с допущенными ошибками (цвет дисплея измениться на красный);</a:t>
            </a:r>
          </a:p>
        </p:txBody>
      </p:sp>
      <p:pic>
        <p:nvPicPr>
          <p:cNvPr id="390" name="Shape 39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098150" x="3856375"/>
            <a:ext cy="2286000" cx="1523999"/>
          </a:xfrm>
          <a:prstGeom prst="rect">
            <a:avLst/>
          </a:prstGeom>
        </p:spPr>
      </p:pic>
      <p:pic>
        <p:nvPicPr>
          <p:cNvPr id="391" name="Shape 391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2098150" x="5665350"/>
            <a:ext cy="2286000" cx="1556350"/>
          </a:xfrm>
          <a:prstGeom prst="rect">
            <a:avLst/>
          </a:prstGeom>
        </p:spPr>
      </p:pic>
      <p:cxnSp>
        <p:nvCxnSpPr>
          <p:cNvPr id="392" name="Shape 392"/>
          <p:cNvCxnSpPr/>
          <p:nvPr/>
        </p:nvCxnSpPr>
        <p:spPr>
          <a:xfrm>
            <a:off y="3237250" x="5394462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393" name="Shape 393"/>
          <p:cNvCxnSpPr/>
          <p:nvPr/>
        </p:nvCxnSpPr>
        <p:spPr>
          <a:xfrm>
            <a:off y="3237250" x="722170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394" name="Shape 394"/>
          <p:cNvCxnSpPr/>
          <p:nvPr/>
        </p:nvCxnSpPr>
        <p:spPr>
          <a:xfrm>
            <a:off y="1891050" x="3198450"/>
            <a:ext cy="233399" cx="6849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395" name="Shape 395"/>
          <p:cNvSpPr txBox="1"/>
          <p:nvPr>
            <p:ph idx="2" type="body"/>
          </p:nvPr>
        </p:nvSpPr>
        <p:spPr>
          <a:xfrm>
            <a:off y="2435750" x="147900"/>
            <a:ext cy="855899" cx="362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23850" marL="45720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AutoNum startAt="2" type="arabicPeriod"/>
            </a:pPr>
            <a:r>
              <a:rPr sz="1500" lang="ru">
                <a:solidFill>
                  <a:srgbClr val="000000"/>
                </a:solidFill>
              </a:rPr>
              <a:t>Найдите неправильные настройки навигатора и </a:t>
            </a:r>
            <a:r>
              <a:rPr u="sng" b="1" sz="1500" lang="ru">
                <a:solidFill>
                  <a:srgbClr val="000000"/>
                </a:solidFill>
              </a:rPr>
              <a:t>сообщите о них инструктору</a:t>
            </a:r>
            <a:r>
              <a:rPr sz="1500" lang="ru">
                <a:solidFill>
                  <a:srgbClr val="000000"/>
                </a:solidFill>
              </a:rPr>
              <a:t>;</a:t>
            </a:r>
          </a:p>
        </p:txBody>
      </p:sp>
      <p:sp>
        <p:nvSpPr>
          <p:cNvPr id="396" name="Shape 396"/>
          <p:cNvSpPr txBox="1"/>
          <p:nvPr>
            <p:ph idx="3" type="body"/>
          </p:nvPr>
        </p:nvSpPr>
        <p:spPr>
          <a:xfrm>
            <a:off y="3363175" x="147900"/>
            <a:ext cy="706799" cx="362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23850" marL="45720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AutoNum startAt="3" type="arabicPeriod"/>
            </a:pPr>
            <a:r>
              <a:rPr sz="1500" lang="ru">
                <a:solidFill>
                  <a:srgbClr val="000000"/>
                </a:solidFill>
              </a:rPr>
              <a:t>Устраните неправильные настройки навигатора;</a:t>
            </a:r>
          </a:p>
        </p:txBody>
      </p:sp>
      <p:sp>
        <p:nvSpPr>
          <p:cNvPr id="397" name="Shape 397"/>
          <p:cNvSpPr txBox="1"/>
          <p:nvPr>
            <p:ph idx="4" type="body"/>
          </p:nvPr>
        </p:nvSpPr>
        <p:spPr>
          <a:xfrm>
            <a:off y="4034750" x="147900"/>
            <a:ext cy="855899" cx="362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23850" marL="45720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startAt="4" type="arabicPeriod"/>
            </a:pPr>
            <a:r>
              <a:rPr sz="1500" lang="ru">
                <a:solidFill>
                  <a:srgbClr val="000000"/>
                </a:solidFill>
              </a:rPr>
              <a:t>Повторите действия 2-3 пока навигатор не будет настроен корректно.</a:t>
            </a:r>
          </a:p>
        </p:txBody>
      </p:sp>
      <p:pic>
        <p:nvPicPr>
          <p:cNvPr id="398" name="Shape 398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2098150" x="7478500"/>
            <a:ext cy="2286000" cx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40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9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2" name="Shape 4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3" name="Shape 403"/>
          <p:cNvSpPr txBox="1"/>
          <p:nvPr>
            <p:ph idx="1" type="body"/>
          </p:nvPr>
        </p:nvSpPr>
        <p:spPr>
          <a:xfrm>
            <a:off y="3043925" x="66775"/>
            <a:ext cy="392399" cx="38133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0" marL="0">
              <a:spcBef>
                <a:spcPts val="0"/>
              </a:spcBef>
              <a:buNone/>
            </a:pPr>
            <a:r>
              <a:rPr sz="1800" lang="ru">
                <a:solidFill>
                  <a:srgbClr val="000000"/>
                </a:solidFill>
              </a:rPr>
              <a:t>5-Ozi(Win&amp;Android)_Topo_GGC.zip	</a:t>
            </a:r>
          </a:p>
        </p:txBody>
      </p:sp>
      <p:sp>
        <p:nvSpPr>
          <p:cNvPr id="404" name="Shape 404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Подготовка навигатора к лесному поиску</a:t>
            </a:r>
          </a:p>
          <a:p>
            <a:pPr algn="ctr" rtl="0" lvl="0">
              <a:buNone/>
            </a:pPr>
            <a:r>
              <a:rPr sz="1600" lang="ru"/>
              <a:t>Структура комплекта карт на поиск</a:t>
            </a:r>
          </a:p>
        </p:txBody>
      </p:sp>
      <p:sp>
        <p:nvSpPr>
          <p:cNvPr id="405" name="Shape 405"/>
          <p:cNvSpPr txBox="1"/>
          <p:nvPr>
            <p:ph idx="2" type="body"/>
          </p:nvPr>
        </p:nvSpPr>
        <p:spPr>
          <a:xfrm>
            <a:off y="1126875" x="70075"/>
            <a:ext cy="392399" cx="42410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1800" lang="ru">
                <a:solidFill>
                  <a:srgbClr val="000000"/>
                </a:solidFill>
              </a:rPr>
              <a:t>1-Read_Me.txt 						</a:t>
            </a:r>
          </a:p>
        </p:txBody>
      </p:sp>
      <p:sp>
        <p:nvSpPr>
          <p:cNvPr id="406" name="Shape 406"/>
          <p:cNvSpPr txBox="1"/>
          <p:nvPr/>
        </p:nvSpPr>
        <p:spPr>
          <a:xfrm>
            <a:off y="1126875" x="3898950"/>
            <a:ext cy="392399" cx="32252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sz="1800" lang="ru" i="1">
                <a:latin typeface="Trebuchet MS"/>
                <a:ea typeface="Trebuchet MS"/>
                <a:cs typeface="Trebuchet MS"/>
                <a:sym typeface="Trebuchet MS"/>
              </a:rPr>
              <a:t>-	Краткое описание;</a:t>
            </a:r>
          </a:p>
        </p:txBody>
      </p:sp>
      <p:sp>
        <p:nvSpPr>
          <p:cNvPr id="407" name="Shape 407"/>
          <p:cNvSpPr txBox="1"/>
          <p:nvPr>
            <p:ph idx="3" type="body"/>
          </p:nvPr>
        </p:nvSpPr>
        <p:spPr>
          <a:xfrm>
            <a:off y="1499410" x="66775"/>
            <a:ext cy="326099" cx="4015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1800" lang="ru">
                <a:solidFill>
                  <a:srgbClr val="000000"/>
                </a:solidFill>
              </a:rPr>
              <a:t>2-Coordinates.txt	</a:t>
            </a:r>
          </a:p>
          <a:p>
            <a:r>
              <a:t/>
            </a:r>
          </a:p>
        </p:txBody>
      </p:sp>
      <p:sp>
        <p:nvSpPr>
          <p:cNvPr id="408" name="Shape 408"/>
          <p:cNvSpPr txBox="1"/>
          <p:nvPr>
            <p:ph idx="4" type="body"/>
          </p:nvPr>
        </p:nvSpPr>
        <p:spPr>
          <a:xfrm>
            <a:off y="1466250" x="3898950"/>
            <a:ext cy="392399" cx="45993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1800" lang="ru" i="1">
                <a:solidFill>
                  <a:srgbClr val="000000"/>
                </a:solidFill>
              </a:rPr>
              <a:t>- 	Координаты населенного пункта;</a:t>
            </a:r>
          </a:p>
          <a:p>
            <a:r>
              <a:t/>
            </a:r>
          </a:p>
        </p:txBody>
      </p:sp>
      <p:sp>
        <p:nvSpPr>
          <p:cNvPr id="409" name="Shape 409"/>
          <p:cNvSpPr txBox="1"/>
          <p:nvPr>
            <p:ph idx="5" type="body"/>
          </p:nvPr>
        </p:nvSpPr>
        <p:spPr>
          <a:xfrm>
            <a:off y="1903464" x="85650"/>
            <a:ext cy="392399" cx="2298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b="1" sz="1800" lang="ru">
                <a:solidFill>
                  <a:srgbClr val="FF0000"/>
                </a:solidFill>
              </a:rPr>
              <a:t>3-Point.zip</a:t>
            </a:r>
            <a:r>
              <a:rPr sz="1800" lang="ru">
                <a:solidFill>
                  <a:srgbClr val="FF0000"/>
                </a:solidFill>
              </a:rPr>
              <a:t>	</a:t>
            </a:r>
          </a:p>
        </p:txBody>
      </p:sp>
      <p:sp>
        <p:nvSpPr>
          <p:cNvPr id="410" name="Shape 410"/>
          <p:cNvSpPr txBox="1"/>
          <p:nvPr>
            <p:ph idx="6" type="body"/>
          </p:nvPr>
        </p:nvSpPr>
        <p:spPr>
          <a:xfrm>
            <a:off y="1903462" x="3898950"/>
            <a:ext cy="392399" cx="4407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1800" lang="ru" i="1">
                <a:solidFill>
                  <a:srgbClr val="FF0000"/>
                </a:solidFill>
              </a:rPr>
              <a:t>-	Аварийный комплект для поиска;</a:t>
            </a:r>
          </a:p>
          <a:p>
            <a:r>
              <a:t/>
            </a:r>
          </a:p>
        </p:txBody>
      </p:sp>
      <p:sp>
        <p:nvSpPr>
          <p:cNvPr id="411" name="Shape 411"/>
          <p:cNvSpPr txBox="1"/>
          <p:nvPr>
            <p:ph idx="7" type="body"/>
          </p:nvPr>
        </p:nvSpPr>
        <p:spPr>
          <a:xfrm>
            <a:off y="2360388" x="93475"/>
            <a:ext cy="423600" cx="19143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b="1" sz="1800" lang="ru">
                <a:solidFill>
                  <a:srgbClr val="FF0000"/>
                </a:solidFill>
              </a:rPr>
              <a:t>4-Garmin.zip</a:t>
            </a:r>
          </a:p>
        </p:txBody>
      </p:sp>
      <p:sp>
        <p:nvSpPr>
          <p:cNvPr id="412" name="Shape 412"/>
          <p:cNvSpPr txBox="1"/>
          <p:nvPr>
            <p:ph idx="8" type="body"/>
          </p:nvPr>
        </p:nvSpPr>
        <p:spPr>
          <a:xfrm>
            <a:off y="2306525" x="3898950"/>
            <a:ext cy="707399" cx="5109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1800" lang="ru" i="1">
                <a:solidFill>
                  <a:srgbClr val="FF0000"/>
                </a:solidFill>
              </a:rPr>
              <a:t>-	Нормальный комплект карт для</a:t>
            </a:r>
            <a:r>
              <a:rPr sz="1800" lang="ru" i="1">
                <a:solidFill>
                  <a:srgbClr val="000000"/>
                </a:solidFill>
              </a:rPr>
              <a:t> </a:t>
            </a:r>
            <a:r>
              <a:rPr sz="1800" lang="ru" i="1">
                <a:solidFill>
                  <a:srgbClr val="FF0000"/>
                </a:solidFill>
              </a:rPr>
              <a:t>навигатора;</a:t>
            </a:r>
          </a:p>
        </p:txBody>
      </p:sp>
      <p:sp>
        <p:nvSpPr>
          <p:cNvPr id="413" name="Shape 413"/>
          <p:cNvSpPr txBox="1"/>
          <p:nvPr>
            <p:ph idx="9" type="body"/>
          </p:nvPr>
        </p:nvSpPr>
        <p:spPr>
          <a:xfrm>
            <a:off y="5611850" x="70075"/>
            <a:ext cy="473400" cx="19610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1800" lang="ru">
                <a:solidFill>
                  <a:srgbClr val="000000"/>
                </a:solidFill>
              </a:rPr>
              <a:t>9-Search tracks</a:t>
            </a:r>
          </a:p>
        </p:txBody>
      </p:sp>
      <p:sp>
        <p:nvSpPr>
          <p:cNvPr id="414" name="Shape 414"/>
          <p:cNvSpPr txBox="1"/>
          <p:nvPr>
            <p:ph idx="13" type="body"/>
          </p:nvPr>
        </p:nvSpPr>
        <p:spPr>
          <a:xfrm>
            <a:off y="2930150" x="3910325"/>
            <a:ext cy="423600" cx="5155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0" marL="0">
              <a:spcBef>
                <a:spcPts val="0"/>
              </a:spcBef>
              <a:buNone/>
            </a:pPr>
            <a:r>
              <a:rPr sz="1800" lang="ru" i="1">
                <a:solidFill>
                  <a:srgbClr val="000000"/>
                </a:solidFill>
              </a:rPr>
              <a:t>-	Топографическая карта     ГосГисЦентра для OziExplorer;</a:t>
            </a:r>
          </a:p>
          <a:p>
            <a:r>
              <a:t/>
            </a:r>
          </a:p>
        </p:txBody>
      </p:sp>
      <p:sp>
        <p:nvSpPr>
          <p:cNvPr id="415" name="Shape 415"/>
          <p:cNvSpPr txBox="1"/>
          <p:nvPr>
            <p:ph idx="14" type="body"/>
          </p:nvPr>
        </p:nvSpPr>
        <p:spPr>
          <a:xfrm>
            <a:off y="3672425" x="38175"/>
            <a:ext cy="326099" cx="34551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1800" lang="ru">
                <a:solidFill>
                  <a:srgbClr val="000000"/>
                </a:solidFill>
              </a:rPr>
              <a:t>6-Ozi(Win&amp;Android)_Satell.zip			</a:t>
            </a:r>
          </a:p>
        </p:txBody>
      </p:sp>
      <p:sp>
        <p:nvSpPr>
          <p:cNvPr id="416" name="Shape 416"/>
          <p:cNvSpPr txBox="1"/>
          <p:nvPr>
            <p:ph idx="15" type="body"/>
          </p:nvPr>
        </p:nvSpPr>
        <p:spPr>
          <a:xfrm>
            <a:off y="3598775" x="3898950"/>
            <a:ext cy="473400" cx="50420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1800" lang="ru" i="1">
                <a:solidFill>
                  <a:srgbClr val="000000"/>
                </a:solidFill>
              </a:rPr>
              <a:t>-	Спутниковый снимок для OziExplorer;</a:t>
            </a:r>
          </a:p>
        </p:txBody>
      </p:sp>
      <p:sp>
        <p:nvSpPr>
          <p:cNvPr id="417" name="Shape 417"/>
          <p:cNvSpPr txBox="1"/>
          <p:nvPr>
            <p:ph idx="16" type="body"/>
          </p:nvPr>
        </p:nvSpPr>
        <p:spPr>
          <a:xfrm>
            <a:off y="4087300" x="38175"/>
            <a:ext cy="392399" cx="38133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1800" lang="ru">
                <a:solidFill>
                  <a:srgbClr val="000000"/>
                </a:solidFill>
              </a:rPr>
              <a:t>7-Ozi(Win&amp;Android)_Topo_MMB.zip</a:t>
            </a:r>
          </a:p>
        </p:txBody>
      </p:sp>
      <p:sp>
        <p:nvSpPr>
          <p:cNvPr id="418" name="Shape 418"/>
          <p:cNvSpPr txBox="1"/>
          <p:nvPr>
            <p:ph idx="17" type="body"/>
          </p:nvPr>
        </p:nvSpPr>
        <p:spPr>
          <a:xfrm>
            <a:off y="3998525" x="3912600"/>
            <a:ext cy="473400" cx="50823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1800" lang="ru" i="1">
                <a:solidFill>
                  <a:srgbClr val="000000"/>
                </a:solidFill>
              </a:rPr>
              <a:t>-	Топографическая карта с Московского Марш Броска для OziExplorer;</a:t>
            </a:r>
          </a:p>
        </p:txBody>
      </p:sp>
      <p:sp>
        <p:nvSpPr>
          <p:cNvPr id="419" name="Shape 419"/>
          <p:cNvSpPr txBox="1"/>
          <p:nvPr>
            <p:ph idx="18" type="body"/>
          </p:nvPr>
        </p:nvSpPr>
        <p:spPr>
          <a:xfrm>
            <a:off y="4568475" x="38175"/>
            <a:ext cy="473400" cx="1711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1800" lang="ru">
                <a:solidFill>
                  <a:srgbClr val="000000"/>
                </a:solidFill>
              </a:rPr>
              <a:t>8-Map_4_print</a:t>
            </a:r>
          </a:p>
        </p:txBody>
      </p:sp>
      <p:sp>
        <p:nvSpPr>
          <p:cNvPr id="420" name="Shape 420"/>
          <p:cNvSpPr txBox="1"/>
          <p:nvPr>
            <p:ph idx="19" type="body"/>
          </p:nvPr>
        </p:nvSpPr>
        <p:spPr>
          <a:xfrm>
            <a:off y="4657025" x="3898950"/>
            <a:ext cy="473400" cx="3487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1800" lang="ru" i="1">
                <a:solidFill>
                  <a:srgbClr val="000000"/>
                </a:solidFill>
              </a:rPr>
              <a:t>- 	Карты для печати;</a:t>
            </a:r>
          </a:p>
        </p:txBody>
      </p:sp>
      <p:sp>
        <p:nvSpPr>
          <p:cNvPr id="421" name="Shape 421"/>
          <p:cNvSpPr txBox="1"/>
          <p:nvPr>
            <p:ph idx="20" type="body"/>
          </p:nvPr>
        </p:nvSpPr>
        <p:spPr>
          <a:xfrm>
            <a:off y="6628050" x="346975"/>
            <a:ext cy="423600" cx="34551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1800" lang="ru" i="1">
                <a:solidFill>
                  <a:srgbClr val="000000"/>
                </a:solidFill>
              </a:rPr>
              <a:t>- 	Архивы данных с поиска.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7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4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25" name="Shape 4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6" name="Shape 426"/>
          <p:cNvSpPr txBox="1"/>
          <p:nvPr>
            <p:ph idx="1" type="body"/>
          </p:nvPr>
        </p:nvSpPr>
        <p:spPr>
          <a:xfrm>
            <a:off y="1673875" x="105575"/>
            <a:ext cy="1991400" cx="26337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u="sng" sz="1800" lang="ru">
                <a:solidFill>
                  <a:srgbClr val="000000"/>
                </a:solidFill>
              </a:rPr>
              <a:t>Выезжая на поиск - скачайте комплект.</a:t>
            </a:r>
          </a:p>
          <a:p>
            <a:r>
              <a:t/>
            </a:r>
          </a:p>
          <a:p>
            <a:pPr>
              <a:buNone/>
            </a:pPr>
            <a:r>
              <a:rPr sz="1800" lang="ru">
                <a:solidFill>
                  <a:srgbClr val="000000"/>
                </a:solidFill>
              </a:rPr>
              <a:t>Если вы выехали до появления карт - скачайте их в пути.</a:t>
            </a:r>
          </a:p>
        </p:txBody>
      </p:sp>
      <p:pic>
        <p:nvPicPr>
          <p:cNvPr id="427" name="Shape 42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259900" x="2739275"/>
            <a:ext cy="3790700" cx="6315899"/>
          </a:xfrm>
          <a:prstGeom prst="rect">
            <a:avLst/>
          </a:prstGeom>
          <a:noFill/>
          <a:ln>
            <a:noFill/>
          </a:ln>
        </p:spPr>
      </p:pic>
      <p:sp>
        <p:nvSpPr>
          <p:cNvPr id="428" name="Shape 428"/>
          <p:cNvSpPr txBox="1"/>
          <p:nvPr>
            <p:ph idx="2" type="body"/>
          </p:nvPr>
        </p:nvSpPr>
        <p:spPr>
          <a:xfrm>
            <a:off y="3883250" x="16225"/>
            <a:ext cy="1136099" cx="2695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800" lang="ru">
                <a:solidFill>
                  <a:srgbClr val="000000"/>
                </a:solidFill>
              </a:rPr>
              <a:t>Ссылка на карты для конкретного поиска - всегда в первом посте.</a:t>
            </a:r>
          </a:p>
        </p:txBody>
      </p:sp>
      <p:sp>
        <p:nvSpPr>
          <p:cNvPr id="429" name="Shape 429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Подготовка навигатора к лесному поиску</a:t>
            </a:r>
          </a:p>
          <a:p>
            <a:pPr algn="ctr" rtl="0" lvl="0">
              <a:buNone/>
            </a:pPr>
            <a:r>
              <a:rPr sz="1600" lang="ru"/>
              <a:t>Как скачать карты на поиск</a:t>
            </a:r>
          </a:p>
        </p:txBody>
      </p:sp>
      <p:cxnSp>
        <p:nvCxnSpPr>
          <p:cNvPr id="430" name="Shape 430"/>
          <p:cNvCxnSpPr/>
          <p:nvPr/>
        </p:nvCxnSpPr>
        <p:spPr>
          <a:xfrm>
            <a:off y="4358000" x="2389125"/>
            <a:ext cy="311399" cx="16575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4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4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4" name="Shape 4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5" name="Shape 435"/>
          <p:cNvSpPr txBox="1"/>
          <p:nvPr>
            <p:ph idx="1" type="body"/>
          </p:nvPr>
        </p:nvSpPr>
        <p:spPr>
          <a:xfrm>
            <a:off y="1161225" x="38900"/>
            <a:ext cy="3873900" cx="2832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sz="1800" lang="ru">
                <a:solidFill>
                  <a:srgbClr val="000000"/>
                </a:solidFill>
              </a:rPr>
              <a:t>Скачивать карты - как обычные файлы из интернета.</a:t>
            </a:r>
          </a:p>
          <a:p>
            <a:pPr rtl="0" lvl="0">
              <a:buNone/>
            </a:pPr>
            <a:r>
              <a:rPr sz="1800" lang="ru">
                <a:solidFill>
                  <a:srgbClr val="000000"/>
                </a:solidFill>
              </a:rPr>
              <a:t>Отличительная особенность - высокая скорость отдачи данных сервером.</a:t>
            </a:r>
          </a:p>
          <a:p>
            <a:pPr rtl="0" lvl="0">
              <a:buNone/>
            </a:pPr>
            <a:r>
              <a:rPr sz="1800" lang="ru">
                <a:solidFill>
                  <a:srgbClr val="000000"/>
                </a:solidFill>
              </a:rPr>
              <a:t>Если вы выезжаете из дома - </a:t>
            </a:r>
            <a:r>
              <a:rPr u="sng" sz="1800" lang="ru">
                <a:solidFill>
                  <a:srgbClr val="000000"/>
                </a:solidFill>
              </a:rPr>
              <a:t>скачивайте все что есть</a:t>
            </a:r>
            <a:r>
              <a:rPr sz="1800" lang="ru">
                <a:solidFill>
                  <a:srgbClr val="000000"/>
                </a:solidFill>
              </a:rPr>
              <a:t> (на навигатор, телефон, флеш карту и т.д.). Это займет немного времени.</a:t>
            </a:r>
          </a:p>
        </p:txBody>
      </p:sp>
      <p:pic>
        <p:nvPicPr>
          <p:cNvPr id="436" name="Shape 43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200150" x="2871600"/>
            <a:ext cy="3647875" cx="6187624"/>
          </a:xfrm>
          <a:prstGeom prst="rect">
            <a:avLst/>
          </a:prstGeom>
          <a:noFill/>
          <a:ln>
            <a:noFill/>
          </a:ln>
        </p:spPr>
      </p:pic>
      <p:sp>
        <p:nvSpPr>
          <p:cNvPr id="437" name="Shape 437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Подготовка навигатора к лесному поиску</a:t>
            </a:r>
          </a:p>
          <a:p>
            <a:pPr algn="ctr" rtl="0" lvl="0">
              <a:buNone/>
            </a:pPr>
            <a:r>
              <a:rPr sz="1600" lang="ru"/>
              <a:t>Как скачать карты на поиск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0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500"/>
                                        <p:tgtEl>
                                          <p:spTgt spid="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500"/>
                                        <p:tgtEl>
                                          <p:spTgt spid="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500"/>
                                        <p:tgtEl>
                                          <p:spTgt spid="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 txBox="1"/>
          <p:nvPr>
            <p:ph idx="1" type="body"/>
          </p:nvPr>
        </p:nvSpPr>
        <p:spPr>
          <a:xfrm>
            <a:off y="1107300" x="387550"/>
            <a:ext cy="6515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2800" lang="ru">
                <a:solidFill>
                  <a:srgbClr val="000000"/>
                </a:solidFill>
              </a:rPr>
              <a:t>Всегда доступные графические данные 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46" name="Shape 46"/>
          <p:cNvSpPr txBox="1"/>
          <p:nvPr/>
        </p:nvSpPr>
        <p:spPr>
          <a:xfrm>
            <a:off y="4281325" x="260700"/>
            <a:ext cy="810900" cx="16965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 rtl="0" lvl="0">
              <a:buNone/>
            </a:pPr>
            <a:r>
              <a:rPr lang="ru"/>
              <a:t>Ориентировка на потерявшегося</a:t>
            </a:r>
          </a:p>
        </p:txBody>
      </p:sp>
      <p:sp>
        <p:nvSpPr>
          <p:cNvPr id="47" name="Shape 47"/>
          <p:cNvSpPr txBox="1"/>
          <p:nvPr/>
        </p:nvSpPr>
        <p:spPr>
          <a:xfrm>
            <a:off y="4281325" x="2018550"/>
            <a:ext cy="810900" cx="15240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 rtl="0" lvl="0">
              <a:buNone/>
            </a:pPr>
            <a:r>
              <a:rPr lang="ru"/>
              <a:t>С увеличением масштаба</a:t>
            </a:r>
          </a:p>
        </p:txBody>
      </p:sp>
      <p:sp>
        <p:nvSpPr>
          <p:cNvPr id="48" name="Shape 48"/>
          <p:cNvSpPr txBox="1"/>
          <p:nvPr/>
        </p:nvSpPr>
        <p:spPr>
          <a:xfrm>
            <a:off y="4281325" x="3690150"/>
            <a:ext cy="810900" cx="15240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 rtl="0" lvl="0">
              <a:buNone/>
            </a:pPr>
            <a:r>
              <a:rPr lang="ru"/>
              <a:t>Фотография потерявшегося</a:t>
            </a:r>
          </a:p>
        </p:txBody>
      </p:sp>
      <p:sp>
        <p:nvSpPr>
          <p:cNvPr id="49" name="Shape 49"/>
          <p:cNvSpPr txBox="1"/>
          <p:nvPr/>
        </p:nvSpPr>
        <p:spPr>
          <a:xfrm>
            <a:off y="4281325" x="7033350"/>
            <a:ext cy="810900" cx="15240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 rtl="0" lvl="0">
              <a:buNone/>
            </a:pPr>
            <a:r>
              <a:rPr lang="ru"/>
              <a:t>Инструкции для старшего группы</a:t>
            </a:r>
          </a:p>
        </p:txBody>
      </p:sp>
      <p:pic>
        <p:nvPicPr>
          <p:cNvPr id="50" name="Shape 5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915618" x="2018550"/>
            <a:ext cy="2286000" cx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Shape 51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915625" x="346950"/>
            <a:ext cy="2286000" cx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Shape 52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917500" x="3690150"/>
            <a:ext cy="2286000" cx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Shape 53"/>
          <p:cNvSpPr txBox="1"/>
          <p:nvPr/>
        </p:nvSpPr>
        <p:spPr>
          <a:xfrm>
            <a:off y="4281325" x="5361750"/>
            <a:ext cy="810900" cx="15240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 rtl="0" lvl="0">
              <a:buNone/>
            </a:pPr>
            <a:r>
              <a:rPr lang="ru"/>
              <a:t>Фото вещей имевшихся у потерявшегося</a:t>
            </a:r>
          </a:p>
        </p:txBody>
      </p:sp>
      <p:sp>
        <p:nvSpPr>
          <p:cNvPr id="54" name="Shape 54"/>
          <p:cNvSpPr txBox="1"/>
          <p:nvPr>
            <p:ph type="title"/>
          </p:nvPr>
        </p:nvSpPr>
        <p:spPr>
          <a:xfrm>
            <a:off y="67000" x="147900"/>
            <a:ext cy="7578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Чем навигатор поможет в лесном поиске?</a:t>
            </a:r>
          </a:p>
        </p:txBody>
      </p:sp>
      <p:pic>
        <p:nvPicPr>
          <p:cNvPr id="55" name="Shape 55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1956400" x="5361750"/>
            <a:ext cy="2286000" cx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Shape 56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y="1956400" x="7033350"/>
            <a:ext cy="2286000" cx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6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6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6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6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6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6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1" name="Shape 4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42" name="Shape 442"/>
          <p:cNvSpPr txBox="1"/>
          <p:nvPr>
            <p:ph idx="1" type="body"/>
          </p:nvPr>
        </p:nvSpPr>
        <p:spPr>
          <a:xfrm>
            <a:off y="1164500" x="147900"/>
            <a:ext cy="3271199" cx="8840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just" rtl="0" lvl="0">
              <a:spcAft>
                <a:spcPts val="1000"/>
              </a:spcAft>
              <a:buNone/>
            </a:pPr>
            <a:r>
              <a:rPr b="1" sz="1800" lang="ru">
                <a:solidFill>
                  <a:srgbClr val="000000"/>
                </a:solidFill>
              </a:rPr>
              <a:t>1. Очистка трека, удаление маршрутных точек, сброс поездки;</a:t>
            </a:r>
            <a:r>
              <a:rPr sz="1800" lang="ru">
                <a:solidFill>
                  <a:srgbClr val="000000"/>
                </a:solidFill>
              </a:rPr>
              <a:t> 	Выполняется с навигатора. Позволяет избавиться от “хвостов на карте”, не допустить ситуацию когда маршрутных точек слишком много;</a:t>
            </a:r>
          </a:p>
          <a:p>
            <a:pPr algn="just" rtl="0" lvl="0">
              <a:spcAft>
                <a:spcPts val="1000"/>
              </a:spcAft>
              <a:buNone/>
            </a:pPr>
            <a:r>
              <a:rPr b="1" sz="1800" lang="ru">
                <a:solidFill>
                  <a:srgbClr val="000000"/>
                </a:solidFill>
              </a:rPr>
              <a:t>2. 	Удаление “CustomMaps” и “GPX” с внут. диска навигатора;	</a:t>
            </a:r>
            <a:r>
              <a:rPr sz="1800" lang="ru">
                <a:solidFill>
                  <a:srgbClr val="000000"/>
                </a:solidFill>
              </a:rPr>
              <a:t>Выполняется с ноутбука. Позволяет не допустить ситуации когда слишком много пользовательских карт, а оперативный картограф легко найдет отмеченные вами маршрутные точки;</a:t>
            </a:r>
          </a:p>
          <a:p>
            <a:pPr algn="just" rtl="0" lvl="0">
              <a:lnSpc>
                <a:spcPct val="100000"/>
              </a:lnSpc>
              <a:spcBef>
                <a:spcPts val="1000"/>
              </a:spcBef>
              <a:buNone/>
            </a:pPr>
            <a:r>
              <a:rPr b="1" sz="1800" lang="ru">
                <a:solidFill>
                  <a:srgbClr val="000000"/>
                </a:solidFill>
              </a:rPr>
              <a:t>3. 	Удаление с внешнего диска из папки “Garmin” всех папок и замена их на подготовленные к этому поиску. </a:t>
            </a:r>
            <a:r>
              <a:rPr sz="1800" lang="ru">
                <a:solidFill>
                  <a:srgbClr val="000000"/>
                </a:solidFill>
              </a:rPr>
              <a:t>								Предоставление навигатору всех данных на этот поиск.</a:t>
            </a:r>
          </a:p>
        </p:txBody>
      </p:sp>
      <p:sp>
        <p:nvSpPr>
          <p:cNvPr id="443" name="Shape 443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Подготовка навигатора к лесному поиску</a:t>
            </a:r>
          </a:p>
          <a:p>
            <a:pPr algn="ctr" rtl="0" lvl="0">
              <a:buNone/>
            </a:pPr>
            <a:r>
              <a:rPr sz="1600" lang="ru"/>
              <a:t>Удаление старых данных, запись новых...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0"/>
                                        <p:tgtEl>
                                          <p:spTgt spid="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0"/>
                                        <p:tgtEl>
                                          <p:spTgt spid="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0"/>
                                        <p:tgtEl>
                                          <p:spTgt spid="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7" name="Shape 4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48" name="Shape 448"/>
          <p:cNvSpPr txBox="1"/>
          <p:nvPr>
            <p:ph idx="1" type="body"/>
          </p:nvPr>
        </p:nvSpPr>
        <p:spPr>
          <a:xfrm>
            <a:off y="1143975" x="278550"/>
            <a:ext cy="926099" cx="8608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just" rtl="0" lvl="0">
              <a:spcBef>
                <a:spcPts val="0"/>
              </a:spcBef>
              <a:buNone/>
            </a:pPr>
            <a:r>
              <a:rPr sz="1800" lang="ru">
                <a:solidFill>
                  <a:srgbClr val="000000"/>
                </a:solidFill>
              </a:rPr>
              <a:t>Очистка трека, удаление маршрутных точек, сброс поездки Выполняется с навигатора. </a:t>
            </a:r>
            <a:r>
              <a:rPr u="sng" sz="1800" lang="ru">
                <a:solidFill>
                  <a:srgbClr val="000000"/>
                </a:solidFill>
              </a:rPr>
              <a:t>Позволяет избавиться от “хвостов на карте”, не допустить ситуацию когда маршрутных точек слишком много;</a:t>
            </a:r>
          </a:p>
          <a:p>
            <a:r>
              <a:t/>
            </a:r>
          </a:p>
        </p:txBody>
      </p:sp>
      <p:pic>
        <p:nvPicPr>
          <p:cNvPr id="449" name="Shape 44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271175" x="3671275"/>
            <a:ext cy="2320300" cx="1560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0" name="Shape 450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2271175" x="5488725"/>
            <a:ext cy="2320300" cx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1" name="Shape 451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2271175" x="1890475"/>
            <a:ext cy="2320300" cx="1524000"/>
          </a:xfrm>
          <a:prstGeom prst="rect">
            <a:avLst/>
          </a:prstGeom>
        </p:spPr>
      </p:pic>
      <p:sp>
        <p:nvSpPr>
          <p:cNvPr id="452" name="Shape 452"/>
          <p:cNvSpPr txBox="1"/>
          <p:nvPr/>
        </p:nvSpPr>
        <p:spPr>
          <a:xfrm>
            <a:off y="4824975" x="2488250"/>
            <a:ext cy="303599" cx="12297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ru">
                <a:solidFill>
                  <a:srgbClr val="FF0000"/>
                </a:solidFill>
              </a:rPr>
              <a:t>Выполнить</a:t>
            </a:r>
          </a:p>
        </p:txBody>
      </p:sp>
      <p:cxnSp>
        <p:nvCxnSpPr>
          <p:cNvPr id="453" name="Shape 453"/>
          <p:cNvCxnSpPr/>
          <p:nvPr/>
        </p:nvCxnSpPr>
        <p:spPr>
          <a:xfrm rot="10800000">
            <a:off y="4591475" x="2055250"/>
            <a:ext cy="319199" cx="4904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454" name="Shape 454"/>
          <p:cNvCxnSpPr/>
          <p:nvPr/>
        </p:nvCxnSpPr>
        <p:spPr>
          <a:xfrm>
            <a:off y="3427425" x="341447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455" name="Shape 455"/>
          <p:cNvCxnSpPr/>
          <p:nvPr/>
        </p:nvCxnSpPr>
        <p:spPr>
          <a:xfrm>
            <a:off y="3377500" x="523192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456" name="Shape 456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Подготовка навигатора к лесному поиску</a:t>
            </a:r>
          </a:p>
          <a:p>
            <a:pPr algn="ctr" rtl="0" lvl="0">
              <a:buNone/>
            </a:pPr>
            <a:r>
              <a:rPr sz="1600" lang="ru"/>
              <a:t>Что нужно сделать с навигатора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60" name="Shape 4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61" name="Shape 461"/>
          <p:cNvSpPr txBox="1"/>
          <p:nvPr>
            <p:ph idx="1" type="body"/>
          </p:nvPr>
        </p:nvSpPr>
        <p:spPr>
          <a:xfrm>
            <a:off y="1047750" x="260700"/>
            <a:ext cy="519299" cx="86264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just" rtl="0" lvl="0">
              <a:buNone/>
            </a:pPr>
            <a:r>
              <a:rPr sz="1800" lang="ru">
                <a:solidFill>
                  <a:srgbClr val="000000"/>
                </a:solidFill>
              </a:rPr>
              <a:t>Удаление “CustomMaps” и “GPX” с внут. диска навигатора</a:t>
            </a:r>
          </a:p>
        </p:txBody>
      </p:sp>
      <p:pic>
        <p:nvPicPr>
          <p:cNvPr id="462" name="Shape 46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567100" x="3877875"/>
            <a:ext cy="3398525" cx="5009325"/>
          </a:xfrm>
          <a:prstGeom prst="rect">
            <a:avLst/>
          </a:prstGeom>
          <a:noFill/>
          <a:ln>
            <a:noFill/>
          </a:ln>
        </p:spPr>
      </p:pic>
      <p:sp>
        <p:nvSpPr>
          <p:cNvPr id="463" name="Shape 463"/>
          <p:cNvSpPr txBox="1"/>
          <p:nvPr/>
        </p:nvSpPr>
        <p:spPr>
          <a:xfrm>
            <a:off y="1690700" x="297650"/>
            <a:ext cy="2589600" cx="3429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sz="2000" lang="ru" i="1">
                <a:solidFill>
                  <a:schemeClr val="dk1"/>
                </a:solidFill>
              </a:rPr>
              <a:t>Выполняется с ноутбука. Позволяет не допустить ситуации когда слишком много пользовательских карт, а оперативный картограф легко найдет отмеченные вами маршрутные точки;</a:t>
            </a:r>
          </a:p>
        </p:txBody>
      </p:sp>
      <p:cxnSp>
        <p:nvCxnSpPr>
          <p:cNvPr id="464" name="Shape 464"/>
          <p:cNvCxnSpPr/>
          <p:nvPr/>
        </p:nvCxnSpPr>
        <p:spPr>
          <a:xfrm>
            <a:off y="4090098" x="3069220"/>
            <a:ext cy="10799" cx="589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465" name="Shape 465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Подготовка навигатора к лесному поиску</a:t>
            </a:r>
          </a:p>
          <a:p>
            <a:pPr algn="ctr" rtl="0" lvl="0">
              <a:buNone/>
            </a:pPr>
            <a:r>
              <a:rPr sz="1600" lang="ru"/>
              <a:t>Что нужно сделать с навигатора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69" name="Shape 4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0" name="Shape 470"/>
          <p:cNvSpPr txBox="1"/>
          <p:nvPr>
            <p:ph idx="1" type="body"/>
          </p:nvPr>
        </p:nvSpPr>
        <p:spPr>
          <a:xfrm>
            <a:off y="1469275" x="261900"/>
            <a:ext cy="2530799" cx="33732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1800" lang="ru">
                <a:solidFill>
                  <a:srgbClr val="000000"/>
                </a:solidFill>
              </a:rPr>
              <a:t>Возможно - в этом навигаторе не будет векторной карты ММБ. </a:t>
            </a:r>
          </a:p>
          <a:p>
            <a:pPr algn="ctr">
              <a:buNone/>
            </a:pPr>
            <a:r>
              <a:rPr sz="1800" lang="ru">
                <a:solidFill>
                  <a:srgbClr val="000000"/>
                </a:solidFill>
              </a:rPr>
              <a:t>В таком случае скопируйте ее с любого отрядного навигатора в папку “Garmin” на внутренний диск навигатора.</a:t>
            </a:r>
          </a:p>
        </p:txBody>
      </p:sp>
      <p:pic>
        <p:nvPicPr>
          <p:cNvPr id="471" name="Shape 47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469274" x="3810600"/>
            <a:ext cy="3515874" cx="5171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72" name="Shape 472"/>
          <p:cNvCxnSpPr/>
          <p:nvPr/>
        </p:nvCxnSpPr>
        <p:spPr>
          <a:xfrm>
            <a:off y="3773000" x="2719200"/>
            <a:ext cy="10799" cx="6281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473" name="Shape 473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Подготовка навигатора к лесному поиску</a:t>
            </a:r>
          </a:p>
          <a:p>
            <a:pPr algn="ctr" rtl="0" lvl="0">
              <a:buNone/>
            </a:pPr>
            <a:r>
              <a:rPr sz="1600" lang="ru"/>
              <a:t>Что нужно сделать с навигатора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7" name="Shape 4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8" name="Shape 478"/>
          <p:cNvSpPr txBox="1"/>
          <p:nvPr>
            <p:ph idx="1" type="body"/>
          </p:nvPr>
        </p:nvSpPr>
        <p:spPr>
          <a:xfrm>
            <a:off y="1098650" x="457200"/>
            <a:ext cy="6833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b="1" sz="1800" lang="ru">
                <a:solidFill>
                  <a:srgbClr val="000000"/>
                </a:solidFill>
              </a:rPr>
              <a:t>Удаление с внешнего диска из папки “Garmin” всех папок и замена их на подготовленные к этому поиску</a:t>
            </a:r>
          </a:p>
        </p:txBody>
      </p:sp>
      <p:sp>
        <p:nvSpPr>
          <p:cNvPr id="479" name="Shape 479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Подготовка навигатора к лесному поиску</a:t>
            </a:r>
          </a:p>
          <a:p>
            <a:pPr algn="ctr" rtl="0" lvl="0">
              <a:buNone/>
            </a:pPr>
            <a:r>
              <a:rPr b="0" sz="1600" lang="ru"/>
              <a:t>Стандартный комплект карт для навигатора</a:t>
            </a:r>
          </a:p>
        </p:txBody>
      </p:sp>
      <p:sp>
        <p:nvSpPr>
          <p:cNvPr id="480" name="Shape 480"/>
          <p:cNvSpPr txBox="1"/>
          <p:nvPr>
            <p:ph idx="2" type="body"/>
          </p:nvPr>
        </p:nvSpPr>
        <p:spPr>
          <a:xfrm>
            <a:off y="1782200" x="101025"/>
            <a:ext cy="706499" cx="2180999"/>
          </a:xfrm>
          <a:prstGeom prst="rect">
            <a:avLst/>
          </a:prstGeom>
          <a:ln w="9525" cap="flat">
            <a:solidFill>
              <a:srgbClr val="000000"/>
            </a:solidFill>
            <a:prstDash val="lgDash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sz="2400" lang="ru">
                <a:solidFill>
                  <a:srgbClr val="FF0000"/>
                </a:solidFill>
              </a:rPr>
              <a:t>4-Garmin.zip</a:t>
            </a:r>
          </a:p>
        </p:txBody>
      </p:sp>
      <p:cxnSp>
        <p:nvCxnSpPr>
          <p:cNvPr id="481" name="Shape 481"/>
          <p:cNvCxnSpPr/>
          <p:nvPr/>
        </p:nvCxnSpPr>
        <p:spPr>
          <a:xfrm flipH="1">
            <a:off y="2488700" x="1214824"/>
            <a:ext cy="420300" cx="69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482" name="Shape 482"/>
          <p:cNvCxnSpPr/>
          <p:nvPr/>
        </p:nvCxnSpPr>
        <p:spPr>
          <a:xfrm rot="10800000">
            <a:off y="3193649" x="1187624"/>
            <a:ext cy="420300" cx="78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483" name="Shape 483"/>
          <p:cNvCxnSpPr/>
          <p:nvPr/>
        </p:nvCxnSpPr>
        <p:spPr>
          <a:xfrm>
            <a:off y="3613950" x="1187625"/>
            <a:ext cy="0" cx="6281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484" name="Shape 484"/>
          <p:cNvCxnSpPr/>
          <p:nvPr/>
        </p:nvCxnSpPr>
        <p:spPr>
          <a:xfrm rot="10800000">
            <a:off y="3613949" x="1195424"/>
            <a:ext cy="420300" cx="78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485" name="Shape 485"/>
          <p:cNvCxnSpPr/>
          <p:nvPr/>
        </p:nvCxnSpPr>
        <p:spPr>
          <a:xfrm>
            <a:off y="4034250" x="1195425"/>
            <a:ext cy="0" cx="6281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486" name="Shape 486"/>
          <p:cNvCxnSpPr/>
          <p:nvPr/>
        </p:nvCxnSpPr>
        <p:spPr>
          <a:xfrm rot="10800000">
            <a:off y="4034249" x="1203224"/>
            <a:ext cy="420300" cx="78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487" name="Shape 487"/>
          <p:cNvCxnSpPr/>
          <p:nvPr/>
        </p:nvCxnSpPr>
        <p:spPr>
          <a:xfrm>
            <a:off y="4454550" x="1203225"/>
            <a:ext cy="0" cx="6281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488" name="Shape 488"/>
          <p:cNvCxnSpPr/>
          <p:nvPr/>
        </p:nvCxnSpPr>
        <p:spPr>
          <a:xfrm rot="10800000">
            <a:off y="4454549" x="1211024"/>
            <a:ext cy="420300" cx="78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489" name="Shape 489"/>
          <p:cNvCxnSpPr/>
          <p:nvPr/>
        </p:nvCxnSpPr>
        <p:spPr>
          <a:xfrm>
            <a:off y="4874850" x="1211025"/>
            <a:ext cy="0" cx="6281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490" name="Shape 490"/>
          <p:cNvSpPr txBox="1"/>
          <p:nvPr/>
        </p:nvSpPr>
        <p:spPr>
          <a:xfrm>
            <a:off y="4598700" x="1839225"/>
            <a:ext cy="420300" cx="6544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0" marL="0">
              <a:spcBef>
                <a:spcPts val="600"/>
              </a:spcBef>
              <a:buNone/>
            </a:pPr>
            <a:r>
              <a:rPr b="1" sz="2400" lang="ru">
                <a:latin typeface="Trebuchet MS"/>
                <a:ea typeface="Trebuchet MS"/>
                <a:cs typeface="Trebuchet MS"/>
                <a:sym typeface="Trebuchet MS"/>
              </a:rPr>
              <a:t>“JPEG”</a:t>
            </a:r>
            <a:r>
              <a:rPr sz="2400" lang="ru">
                <a:latin typeface="Trebuchet MS"/>
                <a:ea typeface="Trebuchet MS"/>
                <a:cs typeface="Trebuchet MS"/>
                <a:sym typeface="Trebuchet MS"/>
              </a:rPr>
              <a:t>				-  </a:t>
            </a:r>
            <a:r>
              <a:rPr sz="2400" lang="ru" i="1">
                <a:latin typeface="Trebuchet MS"/>
                <a:ea typeface="Trebuchet MS"/>
                <a:cs typeface="Trebuchet MS"/>
                <a:sym typeface="Trebuchet MS"/>
              </a:rPr>
              <a:t>Ориентировка и др.</a:t>
            </a:r>
          </a:p>
        </p:txBody>
      </p:sp>
      <p:sp>
        <p:nvSpPr>
          <p:cNvPr id="491" name="Shape 491"/>
          <p:cNvSpPr txBox="1"/>
          <p:nvPr/>
        </p:nvSpPr>
        <p:spPr>
          <a:xfrm>
            <a:off y="4132800" x="1839225"/>
            <a:ext cy="465900" cx="7164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0" marL="0">
              <a:spcBef>
                <a:spcPts val="600"/>
              </a:spcBef>
              <a:buNone/>
            </a:pPr>
            <a:r>
              <a:rPr b="1" sz="2400" lang="ru">
                <a:latin typeface="Trebuchet MS"/>
                <a:ea typeface="Trebuchet MS"/>
                <a:cs typeface="Trebuchet MS"/>
                <a:sym typeface="Trebuchet MS"/>
              </a:rPr>
              <a:t>“GPX”	</a:t>
            </a:r>
            <a:r>
              <a:rPr sz="2400" lang="ru">
                <a:latin typeface="Trebuchet MS"/>
                <a:ea typeface="Trebuchet MS"/>
                <a:cs typeface="Trebuchet MS"/>
                <a:sym typeface="Trebuchet MS"/>
              </a:rPr>
              <a:t>			-  </a:t>
            </a:r>
            <a:r>
              <a:rPr sz="2400" lang="ru" i="1">
                <a:latin typeface="Trebuchet MS"/>
                <a:ea typeface="Trebuchet MS"/>
                <a:cs typeface="Trebuchet MS"/>
                <a:sym typeface="Trebuchet MS"/>
              </a:rPr>
              <a:t>Сетка точек привязки</a:t>
            </a:r>
          </a:p>
        </p:txBody>
      </p:sp>
      <p:sp>
        <p:nvSpPr>
          <p:cNvPr id="492" name="Shape 492"/>
          <p:cNvSpPr txBox="1"/>
          <p:nvPr/>
        </p:nvSpPr>
        <p:spPr>
          <a:xfrm>
            <a:off y="3304350" x="1815825"/>
            <a:ext cy="552300" cx="6544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sz="2400" lang="ru">
                <a:latin typeface="Trebuchet MS"/>
                <a:ea typeface="Trebuchet MS"/>
                <a:cs typeface="Trebuchet MS"/>
                <a:sym typeface="Trebuchet MS"/>
              </a:rPr>
              <a:t>“BirdsEye”</a:t>
            </a:r>
            <a:r>
              <a:rPr sz="2400" lang="ru">
                <a:latin typeface="Trebuchet MS"/>
                <a:ea typeface="Trebuchet MS"/>
                <a:cs typeface="Trebuchet MS"/>
                <a:sym typeface="Trebuchet MS"/>
              </a:rPr>
              <a:t>			-  </a:t>
            </a:r>
            <a:r>
              <a:rPr sz="2400" lang="ru" i="1">
                <a:latin typeface="Trebuchet MS"/>
                <a:ea typeface="Trebuchet MS"/>
                <a:cs typeface="Trebuchet MS"/>
                <a:sym typeface="Trebuchet MS"/>
              </a:rPr>
              <a:t>Спутниковый снимок</a:t>
            </a:r>
          </a:p>
        </p:txBody>
      </p:sp>
      <p:sp>
        <p:nvSpPr>
          <p:cNvPr id="493" name="Shape 493"/>
          <p:cNvSpPr txBox="1"/>
          <p:nvPr/>
        </p:nvSpPr>
        <p:spPr>
          <a:xfrm>
            <a:off y="3758100" x="1839225"/>
            <a:ext cy="552300" cx="68261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sz="2400" lang="ru">
                <a:latin typeface="Trebuchet MS"/>
                <a:ea typeface="Trebuchet MS"/>
                <a:cs typeface="Trebuchet MS"/>
                <a:sym typeface="Trebuchet MS"/>
              </a:rPr>
              <a:t>“CustomMaps”</a:t>
            </a:r>
            <a:r>
              <a:rPr sz="2400" lang="ru">
                <a:latin typeface="Trebuchet MS"/>
                <a:ea typeface="Trebuchet MS"/>
                <a:cs typeface="Trebuchet MS"/>
                <a:sym typeface="Trebuchet MS"/>
              </a:rPr>
              <a:t>		-  </a:t>
            </a:r>
            <a:r>
              <a:rPr sz="2400" lang="ru" i="1">
                <a:latin typeface="Trebuchet MS"/>
                <a:ea typeface="Trebuchet MS"/>
                <a:cs typeface="Trebuchet MS"/>
                <a:sym typeface="Trebuchet MS"/>
              </a:rPr>
              <a:t>Топографическая карта</a:t>
            </a:r>
          </a:p>
        </p:txBody>
      </p:sp>
      <p:sp>
        <p:nvSpPr>
          <p:cNvPr id="494" name="Shape 494"/>
          <p:cNvSpPr txBox="1"/>
          <p:nvPr/>
        </p:nvSpPr>
        <p:spPr>
          <a:xfrm>
            <a:off y="2753900" x="281025"/>
            <a:ext cy="513600" cx="18209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400" lang="ru">
                <a:latin typeface="Trebuchet MS"/>
                <a:ea typeface="Trebuchet MS"/>
                <a:cs typeface="Trebuchet MS"/>
                <a:sym typeface="Trebuchet MS"/>
              </a:rPr>
              <a:t>  </a:t>
            </a:r>
            <a:r>
              <a:rPr b="1" sz="2400" lang="ru">
                <a:latin typeface="Trebuchet MS"/>
                <a:ea typeface="Trebuchet MS"/>
                <a:cs typeface="Trebuchet MS"/>
                <a:sym typeface="Trebuchet MS"/>
              </a:rPr>
              <a:t>“Garmin”</a:t>
            </a:r>
          </a:p>
        </p:txBody>
      </p:sp>
      <p:sp>
        <p:nvSpPr>
          <p:cNvPr id="495" name="Shape 495"/>
          <p:cNvSpPr txBox="1"/>
          <p:nvPr/>
        </p:nvSpPr>
        <p:spPr>
          <a:xfrm>
            <a:off y="1859300" x="3595275"/>
            <a:ext cy="552300" cx="54476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r" rtl="0" lvl="0">
              <a:buNone/>
            </a:pPr>
            <a:r>
              <a:rPr sz="2400" lang="ru">
                <a:latin typeface="Trebuchet MS"/>
                <a:ea typeface="Trebuchet MS"/>
                <a:cs typeface="Trebuchet MS"/>
                <a:sym typeface="Trebuchet MS"/>
              </a:rPr>
              <a:t>Архив из комплекта карт на сервере</a:t>
            </a:r>
          </a:p>
        </p:txBody>
      </p:sp>
      <p:cxnSp>
        <p:nvCxnSpPr>
          <p:cNvPr id="496" name="Shape 496"/>
          <p:cNvCxnSpPr/>
          <p:nvPr/>
        </p:nvCxnSpPr>
        <p:spPr>
          <a:xfrm>
            <a:off y="2185200" x="2957150"/>
            <a:ext cy="0" cx="3269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none"/>
          </a:ln>
        </p:spPr>
      </p:cxnSp>
      <p:sp>
        <p:nvSpPr>
          <p:cNvPr id="497" name="Shape 497"/>
          <p:cNvSpPr txBox="1"/>
          <p:nvPr/>
        </p:nvSpPr>
        <p:spPr>
          <a:xfrm>
            <a:off y="2475900" x="3595275"/>
            <a:ext cy="552300" cx="4980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r" rtl="0" lvl="0">
              <a:buNone/>
            </a:pPr>
            <a:r>
              <a:rPr sz="2400" lang="ru">
                <a:latin typeface="Trebuchet MS"/>
                <a:ea typeface="Trebuchet MS"/>
                <a:cs typeface="Trebuchet MS"/>
                <a:sym typeface="Trebuchet MS"/>
              </a:rPr>
              <a:t>Комплект данных для навигатора</a:t>
            </a:r>
          </a:p>
        </p:txBody>
      </p:sp>
      <p:cxnSp>
        <p:nvCxnSpPr>
          <p:cNvPr id="498" name="Shape 498"/>
          <p:cNvCxnSpPr>
            <a:stCxn id="497" idx="1"/>
            <a:endCxn id="494" idx="3"/>
          </p:cNvCxnSpPr>
          <p:nvPr/>
        </p:nvCxnSpPr>
        <p:spPr>
          <a:xfrm flipH="1">
            <a:off y="2752050" x="2102024"/>
            <a:ext cy="258650" cx="149325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02" name="Shape 5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3" name="Shape 503"/>
          <p:cNvSpPr txBox="1"/>
          <p:nvPr>
            <p:ph idx="1" type="body"/>
          </p:nvPr>
        </p:nvSpPr>
        <p:spPr>
          <a:xfrm>
            <a:off y="1434712" x="212800"/>
            <a:ext cy="574799" cx="19452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b="1" sz="2400" lang="ru">
                <a:solidFill>
                  <a:srgbClr val="FF0000"/>
                </a:solidFill>
              </a:rPr>
              <a:t>3-Point.zip</a:t>
            </a:r>
          </a:p>
        </p:txBody>
      </p:sp>
      <p:sp>
        <p:nvSpPr>
          <p:cNvPr id="504" name="Shape 504"/>
          <p:cNvSpPr txBox="1"/>
          <p:nvPr/>
        </p:nvSpPr>
        <p:spPr>
          <a:xfrm>
            <a:off y="1147500" x="2109025"/>
            <a:ext cy="1862699" cx="6957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just" rtl="0" lvl="0">
              <a:buNone/>
            </a:pPr>
            <a:r>
              <a:rPr sz="1600" lang="ru"/>
              <a:t>Аварийный комплект предназначен для ситуации когда нет полноценного комплекта карт для навигатора - </a:t>
            </a:r>
            <a:r>
              <a:rPr u="sng" sz="1600" lang="ru"/>
              <a:t>избегайте этого.</a:t>
            </a:r>
          </a:p>
          <a:p>
            <a:pPr rtl="0" lvl="0">
              <a:buNone/>
            </a:pPr>
            <a:r>
              <a:rPr sz="1600" lang="ru"/>
              <a:t>Формат “GPX” понимается: </a:t>
            </a:r>
          </a:p>
          <a:p>
            <a:pPr rtl="0" lvl="0" indent="-330200" marL="457200">
              <a:buClr>
                <a:srgbClr val="000000"/>
              </a:buClr>
              <a:buSzPct val="100000"/>
              <a:buFont typeface="Arial"/>
              <a:buChar char="●"/>
            </a:pPr>
            <a:r>
              <a:rPr sz="1600" lang="ru"/>
              <a:t>Навигаторами Garmin;</a:t>
            </a:r>
          </a:p>
          <a:p>
            <a:pPr rtl="0" lvl="0" indent="-330200" marL="457200">
              <a:buClr>
                <a:srgbClr val="000000"/>
              </a:buClr>
              <a:buSzPct val="100000"/>
              <a:buFont typeface="Arial"/>
              <a:buChar char="●"/>
            </a:pPr>
            <a:r>
              <a:rPr sz="1600" lang="ru"/>
              <a:t>Программами для оперативной картографии под Windows (OziExplorer, MapSource);</a:t>
            </a:r>
          </a:p>
          <a:p>
            <a:pPr rtl="0" lvl="0" indent="-330200" marL="457200">
              <a:buClr>
                <a:srgbClr val="000000"/>
              </a:buClr>
              <a:buSzPct val="100000"/>
              <a:buFont typeface="Arial"/>
              <a:buChar char="●"/>
            </a:pPr>
            <a:r>
              <a:rPr sz="1600" lang="ru">
                <a:solidFill>
                  <a:schemeClr val="dk1"/>
                </a:solidFill>
              </a:rPr>
              <a:t>Программами под Android (Androzic).</a:t>
            </a:r>
          </a:p>
        </p:txBody>
      </p:sp>
      <p:pic>
        <p:nvPicPr>
          <p:cNvPr id="505" name="Shape 50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644824" x="7459350"/>
            <a:ext cy="2320300" cx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506" name="Shape 506"/>
          <p:cNvSpPr txBox="1"/>
          <p:nvPr/>
        </p:nvSpPr>
        <p:spPr>
          <a:xfrm>
            <a:off y="3468975" x="62275"/>
            <a:ext cy="1612799" cx="72296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just" rtl="0" lvl="0">
              <a:buClr>
                <a:schemeClr val="dk1"/>
              </a:buClr>
              <a:buSzPct val="61111"/>
              <a:buFont typeface="Arial"/>
              <a:buNone/>
            </a:pPr>
            <a:r>
              <a:rPr sz="1800" lang="ru"/>
              <a:t>Помимо этого архив “3-Point.zip” весит 3-10Кб и скачается на месте если есть совсем слабый сигнал мобильного оператора.</a:t>
            </a:r>
          </a:p>
          <a:p>
            <a:pPr algn="just" rtl="0" lvl="0">
              <a:buNone/>
            </a:pPr>
            <a:r>
              <a:rPr sz="1800" lang="ru"/>
              <a:t>Аварийный комплект в навигаторах рекомендуется использовать совместно с векторной картой (например ММБ) </a:t>
            </a:r>
          </a:p>
          <a:p>
            <a:pPr rtl="0" lvl="0">
              <a:buClr>
                <a:schemeClr val="dk1"/>
              </a:buClr>
              <a:buSzPct val="61111"/>
              <a:buFont typeface="Arial"/>
              <a:buNone/>
            </a:pPr>
            <a:r>
              <a:rPr sz="1800" lang="ru"/>
              <a:t>или растровой картой формата JNX</a:t>
            </a:r>
          </a:p>
        </p:txBody>
      </p:sp>
      <p:sp>
        <p:nvSpPr>
          <p:cNvPr id="507" name="Shape 507"/>
          <p:cNvSpPr txBox="1"/>
          <p:nvPr/>
        </p:nvSpPr>
        <p:spPr>
          <a:xfrm>
            <a:off y="2133375" x="62275"/>
            <a:ext cy="513600" cx="18209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400" lang="ru">
                <a:latin typeface="Trebuchet MS"/>
                <a:ea typeface="Trebuchet MS"/>
                <a:cs typeface="Trebuchet MS"/>
                <a:sym typeface="Trebuchet MS"/>
              </a:rPr>
              <a:t>  </a:t>
            </a:r>
            <a:r>
              <a:rPr b="1" sz="2400" lang="ru">
                <a:latin typeface="Trebuchet MS"/>
                <a:ea typeface="Trebuchet MS"/>
                <a:cs typeface="Trebuchet MS"/>
                <a:sym typeface="Trebuchet MS"/>
              </a:rPr>
              <a:t>“Garmin”</a:t>
            </a:r>
          </a:p>
        </p:txBody>
      </p:sp>
      <p:cxnSp>
        <p:nvCxnSpPr>
          <p:cNvPr id="508" name="Shape 508"/>
          <p:cNvCxnSpPr/>
          <p:nvPr/>
        </p:nvCxnSpPr>
        <p:spPr>
          <a:xfrm rot="10800000">
            <a:off y="1853149" x="968874"/>
            <a:ext cy="420300" cx="7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stealth"/>
            <a:tailEnd w="lg" len="lg" type="none"/>
          </a:ln>
        </p:spPr>
      </p:cxnSp>
      <p:sp>
        <p:nvSpPr>
          <p:cNvPr id="509" name="Shape 509"/>
          <p:cNvSpPr txBox="1"/>
          <p:nvPr/>
        </p:nvSpPr>
        <p:spPr>
          <a:xfrm>
            <a:off y="2971850" x="343725"/>
            <a:ext cy="465900" cx="7164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0" marL="0">
              <a:spcBef>
                <a:spcPts val="0"/>
              </a:spcBef>
              <a:buNone/>
            </a:pPr>
            <a:r>
              <a:rPr b="1" sz="2400" lang="ru">
                <a:latin typeface="Trebuchet MS"/>
                <a:ea typeface="Trebuchet MS"/>
                <a:cs typeface="Trebuchet MS"/>
                <a:sym typeface="Trebuchet MS"/>
              </a:rPr>
              <a:t>“GPX”  </a:t>
            </a:r>
            <a:r>
              <a:rPr sz="2400" lang="ru">
                <a:latin typeface="Trebuchet MS"/>
                <a:ea typeface="Trebuchet MS"/>
                <a:cs typeface="Trebuchet MS"/>
                <a:sym typeface="Trebuchet MS"/>
              </a:rPr>
              <a:t>-  </a:t>
            </a:r>
            <a:r>
              <a:rPr sz="2400" lang="ru" i="1">
                <a:latin typeface="Trebuchet MS"/>
                <a:ea typeface="Trebuchet MS"/>
                <a:cs typeface="Trebuchet MS"/>
                <a:sym typeface="Trebuchet MS"/>
              </a:rPr>
              <a:t>Сетка точек привязки</a:t>
            </a:r>
          </a:p>
        </p:txBody>
      </p:sp>
      <p:cxnSp>
        <p:nvCxnSpPr>
          <p:cNvPr id="510" name="Shape 510"/>
          <p:cNvCxnSpPr/>
          <p:nvPr/>
        </p:nvCxnSpPr>
        <p:spPr>
          <a:xfrm rot="10800000">
            <a:off y="2602849" x="961074"/>
            <a:ext cy="420300" cx="7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stealth"/>
            <a:tailEnd w="lg" len="lg" type="none"/>
          </a:ln>
        </p:spPr>
      </p:cxnSp>
      <p:sp>
        <p:nvSpPr>
          <p:cNvPr id="511" name="Shape 511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Подготовка навигатора к лесному поиску</a:t>
            </a:r>
          </a:p>
          <a:p>
            <a:pPr algn="ctr" rtl="0" lvl="0">
              <a:buNone/>
            </a:pPr>
            <a:r>
              <a:rPr b="0" sz="1600" lang="ru"/>
              <a:t>Аварийный комплект - “3-Point.zip”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7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9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15" name="Shape 5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6" name="Shape 51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just" rtl="0" lvl="0">
              <a:buNone/>
            </a:pPr>
            <a:r>
              <a:rPr sz="2000" lang="ru">
                <a:solidFill>
                  <a:srgbClr val="000000"/>
                </a:solidFill>
              </a:rPr>
              <a:t>Навигатор при включении говорит </a:t>
            </a:r>
            <a:r>
              <a:rPr b="1" sz="2000" lang="ru" i="1">
                <a:solidFill>
                  <a:srgbClr val="000000"/>
                </a:solidFill>
              </a:rPr>
              <a:t>“Слишком много пользовательских карт. Будут отображены не все.”</a:t>
            </a:r>
            <a:r>
              <a:rPr sz="2000" lang="ru">
                <a:solidFill>
                  <a:srgbClr val="000000"/>
                </a:solidFill>
              </a:rPr>
              <a:t> Показывает только часть топографической карты на зону поиска.</a:t>
            </a:r>
          </a:p>
          <a:p>
            <a:pPr algn="l" rtl="0" lvl="0">
              <a:buNone/>
            </a:pPr>
            <a:r>
              <a:rPr sz="1800" lang="ru" i="1">
                <a:solidFill>
                  <a:srgbClr val="000000"/>
                </a:solidFill>
              </a:rPr>
              <a:t>Действие. Не были удалены папки CustomMaps на внутреннем и внешнем диске. Навигатор может отобразить ограниченное их кол-во.</a:t>
            </a:r>
          </a:p>
          <a:p>
            <a:r>
              <a:t/>
            </a:r>
          </a:p>
          <a:p>
            <a:pPr algn="just" rtl="0" lvl="0">
              <a:buNone/>
            </a:pPr>
            <a:r>
              <a:rPr sz="2000" lang="ru">
                <a:solidFill>
                  <a:srgbClr val="000000"/>
                </a:solidFill>
              </a:rPr>
              <a:t>Навигатор при включении говорит </a:t>
            </a:r>
            <a:r>
              <a:rPr b="1" sz="2000" lang="ru" i="1">
                <a:solidFill>
                  <a:srgbClr val="000000"/>
                </a:solidFill>
              </a:rPr>
              <a:t>“Неизвестный формат JNX карт”. </a:t>
            </a:r>
          </a:p>
          <a:p>
            <a:pPr algn="just" rtl="0" lvl="0">
              <a:buNone/>
            </a:pPr>
            <a:r>
              <a:rPr sz="1800" lang="ru" i="1">
                <a:solidFill>
                  <a:srgbClr val="000000"/>
                </a:solidFill>
              </a:rPr>
              <a:t>Действие. ПО навигатора не прошло апгрейда. Вы ничего не сможете сделать на месте поиска. Смиритесь с отсутствием у вас спутниковых снимков в навигаторе.</a:t>
            </a:r>
          </a:p>
        </p:txBody>
      </p:sp>
      <p:sp>
        <p:nvSpPr>
          <p:cNvPr id="517" name="Shape 517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Подготовка навигатора к лесному поиску</a:t>
            </a:r>
          </a:p>
          <a:p>
            <a:pPr algn="ctr" rtl="0" lvl="0">
              <a:buNone/>
            </a:pPr>
            <a:r>
              <a:rPr b="0" sz="1600" lang="ru"/>
              <a:t>Устранение неполадок в навигаторе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1" name="Shape 5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22" name="Shape 52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just" rtl="0" lvl="0">
              <a:buNone/>
            </a:pPr>
            <a:r>
              <a:rPr b="1" sz="2400" lang="ru">
                <a:solidFill>
                  <a:srgbClr val="000000"/>
                </a:solidFill>
              </a:rPr>
              <a:t>Навигатор не показывает карты и точки сетки привязки.</a:t>
            </a:r>
          </a:p>
          <a:p>
            <a:r>
              <a:t/>
            </a:r>
          </a:p>
          <a:p>
            <a:pPr algn="just" rtl="0" lvl="0">
              <a:buNone/>
            </a:pPr>
            <a:r>
              <a:rPr sz="1800" lang="ru" i="1">
                <a:solidFill>
                  <a:srgbClr val="000000"/>
                </a:solidFill>
              </a:rPr>
              <a:t>Действие №1. Возможно вы записали данные не в то место. </a:t>
            </a:r>
          </a:p>
          <a:p>
            <a:pPr algn="just" rtl="0" lvl="0">
              <a:buNone/>
            </a:pPr>
            <a:r>
              <a:rPr sz="1800" lang="ru" i="1">
                <a:solidFill>
                  <a:srgbClr val="000000"/>
                </a:solidFill>
              </a:rPr>
              <a:t>Действие №2. Иногда требуется удалить и скопировать данные снова.</a:t>
            </a:r>
          </a:p>
          <a:p>
            <a:pPr algn="just" rtl="0" lvl="0">
              <a:buNone/>
            </a:pPr>
            <a:r>
              <a:rPr sz="1800" lang="ru" i="1">
                <a:solidFill>
                  <a:srgbClr val="000000"/>
                </a:solidFill>
              </a:rPr>
              <a:t>Действие №3. Возможно навигатор их не воспринял с внешней карты памяти навигатора (редко но бывает). Запишите их на внутреннюю память навигатора.</a:t>
            </a:r>
          </a:p>
        </p:txBody>
      </p:sp>
      <p:sp>
        <p:nvSpPr>
          <p:cNvPr id="523" name="Shape 523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Подготовка навигатора к лесному поиску</a:t>
            </a:r>
          </a:p>
          <a:p>
            <a:pPr algn="ctr" rtl="0" lvl="0">
              <a:buNone/>
            </a:pPr>
            <a:r>
              <a:rPr b="0" sz="1600" lang="ru"/>
              <a:t>Устранение неполадок в навигаторе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7" name="Shape 5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528" name="Shape 52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516350" x="2841375"/>
            <a:ext cy="2320300" cx="1578849"/>
          </a:xfrm>
          <a:prstGeom prst="rect">
            <a:avLst/>
          </a:prstGeom>
        </p:spPr>
      </p:pic>
      <p:pic>
        <p:nvPicPr>
          <p:cNvPr id="529" name="Shape 529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516350" x="4677025"/>
            <a:ext cy="2320300" cx="1578849"/>
          </a:xfrm>
          <a:prstGeom prst="rect">
            <a:avLst/>
          </a:prstGeom>
        </p:spPr>
      </p:pic>
      <p:pic>
        <p:nvPicPr>
          <p:cNvPr id="530" name="Shape 530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516350" x="6512675"/>
            <a:ext cy="2320299" cx="1578849"/>
          </a:xfrm>
          <a:prstGeom prst="rect">
            <a:avLst/>
          </a:prstGeom>
        </p:spPr>
      </p:pic>
      <p:sp>
        <p:nvSpPr>
          <p:cNvPr id="531" name="Shape 531"/>
          <p:cNvSpPr txBox="1"/>
          <p:nvPr>
            <p:ph type="title"/>
          </p:nvPr>
        </p:nvSpPr>
        <p:spPr>
          <a:xfrm>
            <a:off y="67000" x="62250"/>
            <a:ext cy="975900" cx="9027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b="0" sz="1600" lang="ru"/>
              <a:t>Использование “Демо-режима”</a:t>
            </a:r>
          </a:p>
        </p:txBody>
      </p:sp>
      <p:pic>
        <p:nvPicPr>
          <p:cNvPr id="532" name="Shape 532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1516350" x="1060575"/>
            <a:ext cy="2320300" cx="1524000"/>
          </a:xfrm>
          <a:prstGeom prst="rect">
            <a:avLst/>
          </a:prstGeom>
        </p:spPr>
      </p:pic>
      <p:sp>
        <p:nvSpPr>
          <p:cNvPr id="533" name="Shape 533"/>
          <p:cNvSpPr txBox="1"/>
          <p:nvPr/>
        </p:nvSpPr>
        <p:spPr>
          <a:xfrm>
            <a:off y="4070150" x="1658350"/>
            <a:ext cy="303599" cx="12297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ru">
                <a:solidFill>
                  <a:srgbClr val="FF0000"/>
                </a:solidFill>
              </a:rPr>
              <a:t>Выполнить</a:t>
            </a:r>
          </a:p>
        </p:txBody>
      </p:sp>
      <p:cxnSp>
        <p:nvCxnSpPr>
          <p:cNvPr id="534" name="Shape 534"/>
          <p:cNvCxnSpPr/>
          <p:nvPr/>
        </p:nvCxnSpPr>
        <p:spPr>
          <a:xfrm rot="10800000">
            <a:off y="3836650" x="1225350"/>
            <a:ext cy="319199" cx="4904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535" name="Shape 535"/>
          <p:cNvCxnSpPr/>
          <p:nvPr/>
        </p:nvCxnSpPr>
        <p:spPr>
          <a:xfrm>
            <a:off y="2672600" x="258457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536" name="Shape 536"/>
          <p:cNvCxnSpPr/>
          <p:nvPr/>
        </p:nvCxnSpPr>
        <p:spPr>
          <a:xfrm>
            <a:off y="2672600" x="442022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537" name="Shape 537"/>
          <p:cNvCxnSpPr/>
          <p:nvPr/>
        </p:nvCxnSpPr>
        <p:spPr>
          <a:xfrm>
            <a:off y="2672600" x="625587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538" name="Shape 538"/>
          <p:cNvSpPr txBox="1"/>
          <p:nvPr/>
        </p:nvSpPr>
        <p:spPr>
          <a:xfrm>
            <a:off y="4000025" x="2996125"/>
            <a:ext cy="809400" cx="6023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ru"/>
              <a:t>Демо-режим позволяет переноситься в любую точку.</a:t>
            </a:r>
          </a:p>
          <a:p>
            <a:pPr>
              <a:buNone/>
            </a:pPr>
            <a:r>
              <a:rPr lang="ru"/>
              <a:t>Вы остаетесь там, где вы сейчас, а навигатор считает что вы на поиске в буреломе.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42" name="Shape 5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543" name="Shape 54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352950" x="1972537"/>
            <a:ext cy="2320300" cx="1556225"/>
          </a:xfrm>
          <a:prstGeom prst="rect">
            <a:avLst/>
          </a:prstGeom>
        </p:spPr>
      </p:pic>
      <p:pic>
        <p:nvPicPr>
          <p:cNvPr id="544" name="Shape 544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352950" x="3778087"/>
            <a:ext cy="2320300" cx="1556224"/>
          </a:xfrm>
          <a:prstGeom prst="rect">
            <a:avLst/>
          </a:prstGeom>
        </p:spPr>
      </p:pic>
      <p:pic>
        <p:nvPicPr>
          <p:cNvPr id="545" name="Shape 545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352950" x="5583637"/>
            <a:ext cy="2320300" cx="1556224"/>
          </a:xfrm>
          <a:prstGeom prst="rect">
            <a:avLst/>
          </a:prstGeom>
        </p:spPr>
      </p:pic>
      <p:pic>
        <p:nvPicPr>
          <p:cNvPr id="546" name="Shape 546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1352950" x="7396662"/>
            <a:ext cy="2320300" cx="1556225"/>
          </a:xfrm>
          <a:prstGeom prst="rect">
            <a:avLst/>
          </a:prstGeom>
        </p:spPr>
      </p:pic>
      <p:sp>
        <p:nvSpPr>
          <p:cNvPr id="547" name="Shape 547"/>
          <p:cNvSpPr txBox="1"/>
          <p:nvPr>
            <p:ph type="title"/>
          </p:nvPr>
        </p:nvSpPr>
        <p:spPr>
          <a:xfrm>
            <a:off y="67000" x="62250"/>
            <a:ext cy="975900" cx="9027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b="0" sz="1600" lang="ru"/>
              <a:t>Выбор отображаемой навигатором карты.</a:t>
            </a:r>
          </a:p>
        </p:txBody>
      </p:sp>
      <p:pic>
        <p:nvPicPr>
          <p:cNvPr id="548" name="Shape 548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y="1352950" x="199212"/>
            <a:ext cy="2320300" cx="1524000"/>
          </a:xfrm>
          <a:prstGeom prst="rect">
            <a:avLst/>
          </a:prstGeom>
        </p:spPr>
      </p:pic>
      <p:sp>
        <p:nvSpPr>
          <p:cNvPr id="549" name="Shape 549"/>
          <p:cNvSpPr txBox="1"/>
          <p:nvPr/>
        </p:nvSpPr>
        <p:spPr>
          <a:xfrm>
            <a:off y="3906750" x="796987"/>
            <a:ext cy="303599" cx="12297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ru">
                <a:solidFill>
                  <a:srgbClr val="FF0000"/>
                </a:solidFill>
              </a:rPr>
              <a:t>Выполнить</a:t>
            </a:r>
          </a:p>
        </p:txBody>
      </p:sp>
      <p:cxnSp>
        <p:nvCxnSpPr>
          <p:cNvPr id="550" name="Shape 550"/>
          <p:cNvCxnSpPr/>
          <p:nvPr/>
        </p:nvCxnSpPr>
        <p:spPr>
          <a:xfrm rot="10800000">
            <a:off y="3673250" x="363987"/>
            <a:ext cy="319199" cx="4904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551" name="Shape 551"/>
          <p:cNvCxnSpPr/>
          <p:nvPr/>
        </p:nvCxnSpPr>
        <p:spPr>
          <a:xfrm>
            <a:off y="2509200" x="1723212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552" name="Shape 552"/>
          <p:cNvSpPr txBox="1"/>
          <p:nvPr/>
        </p:nvSpPr>
        <p:spPr>
          <a:xfrm>
            <a:off y="3750975" x="2134775"/>
            <a:ext cy="1392599" cx="68181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ru"/>
              <a:t>В стандартном комплекте заливки для навигатора есть:</a:t>
            </a:r>
          </a:p>
          <a:p>
            <a:pPr rtl="0" lvl="0" indent="-317500" marL="457200">
              <a:buClr>
                <a:srgbClr val="000000"/>
              </a:buClr>
              <a:buSzPct val="100000"/>
              <a:buFont typeface="Arial"/>
              <a:buChar char="●"/>
            </a:pPr>
            <a:r>
              <a:rPr lang="ru"/>
              <a:t>Спутниковый снимок</a:t>
            </a:r>
          </a:p>
          <a:p>
            <a:pPr rtl="0" lvl="0" indent="-317500" marL="457200">
              <a:buClr>
                <a:srgbClr val="000000"/>
              </a:buClr>
              <a:buSzPct val="100000"/>
              <a:buFont typeface="Arial"/>
              <a:buChar char="●"/>
            </a:pPr>
            <a:r>
              <a:rPr lang="ru"/>
              <a:t>Топографическая карта ФГУП ГосГисЦентр (Генштаб-250)</a:t>
            </a:r>
          </a:p>
          <a:p>
            <a:pPr rtl="0" lvl="0">
              <a:buNone/>
            </a:pPr>
            <a:r>
              <a:rPr lang="ru"/>
              <a:t>Так же на навигаторе вы можете просмотреть </a:t>
            </a:r>
          </a:p>
          <a:p>
            <a:pPr rtl="0" lvl="0" indent="-317500" marL="457200">
              <a:buClr>
                <a:srgbClr val="000000"/>
              </a:buClr>
              <a:buSzPct val="100000"/>
              <a:buFont typeface="Arial"/>
              <a:buChar char="●"/>
            </a:pPr>
            <a:r>
              <a:rPr lang="ru"/>
              <a:t>Векторную карту РФ</a:t>
            </a:r>
          </a:p>
          <a:p>
            <a:pPr rtl="0" lvl="0" indent="-317500" marL="457200">
              <a:buClr>
                <a:srgbClr val="000000"/>
              </a:buClr>
              <a:buSzPct val="100000"/>
              <a:buFont typeface="Arial"/>
              <a:buChar char="●"/>
            </a:pPr>
            <a:r>
              <a:rPr lang="ru"/>
              <a:t>Векторную карту Московского Марш Броска (ограниченная территория)</a:t>
            </a:r>
          </a:p>
        </p:txBody>
      </p:sp>
      <p:cxnSp>
        <p:nvCxnSpPr>
          <p:cNvPr id="553" name="Shape 553"/>
          <p:cNvCxnSpPr/>
          <p:nvPr/>
        </p:nvCxnSpPr>
        <p:spPr>
          <a:xfrm>
            <a:off y="2509200" x="3528762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554" name="Shape 554"/>
          <p:cNvCxnSpPr/>
          <p:nvPr/>
        </p:nvCxnSpPr>
        <p:spPr>
          <a:xfrm>
            <a:off y="2509200" x="5334312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555" name="Shape 555"/>
          <p:cNvCxnSpPr/>
          <p:nvPr/>
        </p:nvCxnSpPr>
        <p:spPr>
          <a:xfrm>
            <a:off y="2509200" x="7139862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7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9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61" name="Shape 6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411125" x="546550"/>
            <a:ext cy="2286000" cx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Shape 62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2450025" x="5504212"/>
            <a:ext cy="2286000" cx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Shape 63"/>
          <p:cNvSpPr txBox="1"/>
          <p:nvPr>
            <p:ph type="title"/>
          </p:nvPr>
        </p:nvSpPr>
        <p:spPr>
          <a:xfrm>
            <a:off y="67000" x="147900"/>
            <a:ext cy="7578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Чем навигатор поможет в лесном поиске?</a:t>
            </a:r>
          </a:p>
        </p:txBody>
      </p:sp>
      <p:pic>
        <p:nvPicPr>
          <p:cNvPr id="64" name="Shape 64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2450025" x="3841400"/>
            <a:ext cy="2286000" cx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Shape 65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2411125" x="2217600"/>
            <a:ext cy="2286000" cx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Shape 66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y="2450025" x="7167050"/>
            <a:ext cy="2286000" cx="1524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7" name="Shape 67"/>
          <p:cNvCxnSpPr/>
          <p:nvPr/>
        </p:nvCxnSpPr>
        <p:spPr>
          <a:xfrm flipH="1">
            <a:off y="1727625" x="2054600"/>
            <a:ext cy="591299" cx="16418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68" name="Shape 68"/>
          <p:cNvCxnSpPr/>
          <p:nvPr/>
        </p:nvCxnSpPr>
        <p:spPr>
          <a:xfrm flipH="1">
            <a:off y="1727625" x="3416299"/>
            <a:ext cy="630299" cx="6771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69" name="Shape 69"/>
          <p:cNvCxnSpPr/>
          <p:nvPr/>
        </p:nvCxnSpPr>
        <p:spPr>
          <a:xfrm>
            <a:off y="1735425" x="4723750"/>
            <a:ext cy="622499" cx="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70" name="Shape 70"/>
          <p:cNvCxnSpPr/>
          <p:nvPr/>
        </p:nvCxnSpPr>
        <p:spPr>
          <a:xfrm>
            <a:off y="1743200" x="5431925"/>
            <a:ext cy="576000" cx="7626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71" name="Shape 71"/>
          <p:cNvCxnSpPr/>
          <p:nvPr/>
        </p:nvCxnSpPr>
        <p:spPr>
          <a:xfrm>
            <a:off y="1712075" x="5867725"/>
            <a:ext cy="513600" cx="14943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72" name="Shape 72"/>
          <p:cNvSpPr txBox="1"/>
          <p:nvPr>
            <p:ph idx="1" type="body"/>
          </p:nvPr>
        </p:nvSpPr>
        <p:spPr>
          <a:xfrm>
            <a:off y="1107300" x="387550"/>
            <a:ext cy="6515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2800" lang="ru">
                <a:solidFill>
                  <a:srgbClr val="000000"/>
                </a:solidFill>
              </a:rPr>
              <a:t>Всегда доступные графические данные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9" name="Shape 5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60" name="Shape 560"/>
          <p:cNvSpPr txBox="1"/>
          <p:nvPr>
            <p:ph idx="1" type="body"/>
          </p:nvPr>
        </p:nvSpPr>
        <p:spPr>
          <a:xfrm>
            <a:off y="3840225" x="1451850"/>
            <a:ext cy="906900" cx="7638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just" rtl="0" lvl="0" indent="-342900" marL="457200"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sz="1800" lang="ru">
                <a:solidFill>
                  <a:srgbClr val="000000"/>
                </a:solidFill>
              </a:rPr>
              <a:t>Обязательно изменяйте название маршрутной точки</a:t>
            </a:r>
          </a:p>
          <a:p>
            <a:pPr algn="just" rtl="0" lvl="0" indent="-342900" marL="457200"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sz="1800" lang="ru">
                <a:solidFill>
                  <a:srgbClr val="000000"/>
                </a:solidFill>
              </a:rPr>
              <a:t>Обязательно указывайте подробную информацию в комментарии</a:t>
            </a:r>
          </a:p>
          <a:p>
            <a:pPr algn="just" rtl="0" lvl="0" indent="-342900" marL="457200">
              <a:spcBef>
                <a:spcPts val="0"/>
              </a:spcBef>
              <a:buClr>
                <a:srgbClr val="000000"/>
              </a:buClr>
              <a:buSzPct val="166666"/>
              <a:buFont typeface="Arial"/>
              <a:buChar char="•"/>
            </a:pPr>
            <a:r>
              <a:rPr sz="1800" lang="ru">
                <a:solidFill>
                  <a:srgbClr val="000000"/>
                </a:solidFill>
              </a:rPr>
              <a:t>Сохраняйте все названия на латинице</a:t>
            </a:r>
          </a:p>
        </p:txBody>
      </p:sp>
      <p:pic>
        <p:nvPicPr>
          <p:cNvPr id="561" name="Shape 56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322537" x="182150"/>
            <a:ext cy="2143125" cx="1428750"/>
          </a:xfrm>
          <a:prstGeom prst="rect">
            <a:avLst/>
          </a:prstGeom>
        </p:spPr>
      </p:pic>
      <p:pic>
        <p:nvPicPr>
          <p:cNvPr id="562" name="Shape 562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322537" x="1669075"/>
            <a:ext cy="2143125" cx="1428750"/>
          </a:xfrm>
          <a:prstGeom prst="rect">
            <a:avLst/>
          </a:prstGeom>
        </p:spPr>
      </p:pic>
      <p:pic>
        <p:nvPicPr>
          <p:cNvPr id="563" name="Shape 563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322537" x="3156000"/>
            <a:ext cy="2143125" cx="1428750"/>
          </a:xfrm>
          <a:prstGeom prst="rect">
            <a:avLst/>
          </a:prstGeom>
        </p:spPr>
      </p:pic>
      <p:pic>
        <p:nvPicPr>
          <p:cNvPr id="564" name="Shape 564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1317775" x="4642925"/>
            <a:ext cy="2152650" cx="1428750"/>
          </a:xfrm>
          <a:prstGeom prst="rect">
            <a:avLst/>
          </a:prstGeom>
        </p:spPr>
      </p:pic>
      <p:pic>
        <p:nvPicPr>
          <p:cNvPr id="565" name="Shape 565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y="1316225" x="6129850"/>
            <a:ext cy="2152649" cx="1428750"/>
          </a:xfrm>
          <a:prstGeom prst="rect">
            <a:avLst/>
          </a:prstGeom>
        </p:spPr>
      </p:pic>
      <p:pic>
        <p:nvPicPr>
          <p:cNvPr id="566" name="Shape 566"/>
          <p:cNvPicPr preferRelativeResize="0"/>
          <p:nvPr/>
        </p:nvPicPr>
        <p:blipFill>
          <a:blip r:embed="rId8"/>
          <a:stretch>
            <a:fillRect/>
          </a:stretch>
        </p:blipFill>
        <p:spPr>
          <a:xfrm>
            <a:off y="1317775" x="7616775"/>
            <a:ext cy="2152649" cx="1428750"/>
          </a:xfrm>
          <a:prstGeom prst="rect">
            <a:avLst/>
          </a:prstGeom>
        </p:spPr>
      </p:pic>
      <p:sp>
        <p:nvSpPr>
          <p:cNvPr id="567" name="Shape 567"/>
          <p:cNvSpPr txBox="1"/>
          <p:nvPr>
            <p:ph type="title"/>
          </p:nvPr>
        </p:nvSpPr>
        <p:spPr>
          <a:xfrm>
            <a:off y="67000" x="62250"/>
            <a:ext cy="975900" cx="9027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b="0" sz="1600" lang="ru"/>
              <a:t>Сохранение маршрутной точки</a:t>
            </a:r>
          </a:p>
        </p:txBody>
      </p:sp>
      <p:sp>
        <p:nvSpPr>
          <p:cNvPr id="568" name="Shape 568"/>
          <p:cNvSpPr txBox="1"/>
          <p:nvPr/>
        </p:nvSpPr>
        <p:spPr>
          <a:xfrm>
            <a:off y="4188575" x="62237"/>
            <a:ext cy="303599" cx="12297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ru">
                <a:solidFill>
                  <a:srgbClr val="FF0000"/>
                </a:solidFill>
              </a:rPr>
              <a:t>Выполнить</a:t>
            </a:r>
          </a:p>
        </p:txBody>
      </p:sp>
      <p:cxnSp>
        <p:nvCxnSpPr>
          <p:cNvPr id="569" name="Shape 569"/>
          <p:cNvCxnSpPr/>
          <p:nvPr/>
        </p:nvCxnSpPr>
        <p:spPr>
          <a:xfrm rot="10800000" flipH="1">
            <a:off y="3548775" x="420225"/>
            <a:ext cy="599099" cx="5370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7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9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3" name="Shape 5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74" name="Shape 574"/>
          <p:cNvSpPr txBox="1"/>
          <p:nvPr>
            <p:ph idx="1" type="body"/>
          </p:nvPr>
        </p:nvSpPr>
        <p:spPr>
          <a:xfrm>
            <a:off y="1159850" x="402725"/>
            <a:ext cy="4355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sz="1800" lang="ru">
                <a:solidFill>
                  <a:srgbClr val="000000"/>
                </a:solidFill>
              </a:rPr>
              <a:t>Шаг 1: Сохранение точки и изменение ее координат</a:t>
            </a:r>
          </a:p>
        </p:txBody>
      </p:sp>
      <p:pic>
        <p:nvPicPr>
          <p:cNvPr id="575" name="Shape 57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642150" x="1084325"/>
            <a:ext cy="2289075" cx="1523999"/>
          </a:xfrm>
          <a:prstGeom prst="rect">
            <a:avLst/>
          </a:prstGeom>
        </p:spPr>
      </p:pic>
      <p:pic>
        <p:nvPicPr>
          <p:cNvPr id="576" name="Shape 576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642150" x="2865125"/>
            <a:ext cy="2289075" cx="1523999"/>
          </a:xfrm>
          <a:prstGeom prst="rect">
            <a:avLst/>
          </a:prstGeom>
        </p:spPr>
      </p:pic>
      <p:pic>
        <p:nvPicPr>
          <p:cNvPr id="577" name="Shape 577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642150" x="4645925"/>
            <a:ext cy="2289075" cx="1523999"/>
          </a:xfrm>
          <a:prstGeom prst="rect">
            <a:avLst/>
          </a:prstGeom>
        </p:spPr>
      </p:pic>
      <p:pic>
        <p:nvPicPr>
          <p:cNvPr id="578" name="Shape 578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1642150" x="6426725"/>
            <a:ext cy="2289074" cx="1523999"/>
          </a:xfrm>
          <a:prstGeom prst="rect">
            <a:avLst/>
          </a:prstGeom>
        </p:spPr>
      </p:pic>
      <p:sp>
        <p:nvSpPr>
          <p:cNvPr id="579" name="Shape 579"/>
          <p:cNvSpPr txBox="1"/>
          <p:nvPr>
            <p:ph type="title"/>
          </p:nvPr>
        </p:nvSpPr>
        <p:spPr>
          <a:xfrm>
            <a:off y="67000" x="62250"/>
            <a:ext cy="975900" cx="9027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b="0" sz="1600" lang="ru"/>
              <a:t>Выход на указанные координаты</a:t>
            </a:r>
          </a:p>
        </p:txBody>
      </p:sp>
      <p:sp>
        <p:nvSpPr>
          <p:cNvPr id="580" name="Shape 580"/>
          <p:cNvSpPr txBox="1"/>
          <p:nvPr/>
        </p:nvSpPr>
        <p:spPr>
          <a:xfrm>
            <a:off y="4530475" x="211112"/>
            <a:ext cy="303599" cx="12297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ru">
                <a:solidFill>
                  <a:srgbClr val="FF0000"/>
                </a:solidFill>
              </a:rPr>
              <a:t>Выполнить</a:t>
            </a:r>
          </a:p>
        </p:txBody>
      </p:sp>
      <p:cxnSp>
        <p:nvCxnSpPr>
          <p:cNvPr id="581" name="Shape 581"/>
          <p:cNvCxnSpPr>
            <a:stCxn id="580" idx="0"/>
          </p:cNvCxnSpPr>
          <p:nvPr/>
        </p:nvCxnSpPr>
        <p:spPr>
          <a:xfrm rot="10800000" flipH="1">
            <a:off y="3931075" x="825962"/>
            <a:ext cy="599399" cx="5006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582" name="Shape 582"/>
          <p:cNvCxnSpPr/>
          <p:nvPr/>
        </p:nvCxnSpPr>
        <p:spPr>
          <a:xfrm>
            <a:off y="2782787" x="2608312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583" name="Shape 583"/>
          <p:cNvCxnSpPr/>
          <p:nvPr/>
        </p:nvCxnSpPr>
        <p:spPr>
          <a:xfrm>
            <a:off y="2782787" x="4389112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584" name="Shape 584"/>
          <p:cNvCxnSpPr/>
          <p:nvPr/>
        </p:nvCxnSpPr>
        <p:spPr>
          <a:xfrm>
            <a:off y="2782775" x="6169912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585" name="Shape 585"/>
          <p:cNvSpPr txBox="1"/>
          <p:nvPr>
            <p:ph idx="2" type="body"/>
          </p:nvPr>
        </p:nvSpPr>
        <p:spPr>
          <a:xfrm>
            <a:off y="4015575" x="1525300"/>
            <a:ext cy="1019400" cx="7509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just" rtl="0" lvl="0">
              <a:spcBef>
                <a:spcPts val="0"/>
              </a:spcBef>
              <a:buNone/>
            </a:pPr>
            <a:r>
              <a:rPr sz="1800" lang="ru">
                <a:solidFill>
                  <a:srgbClr val="000000"/>
                </a:solidFill>
              </a:rPr>
              <a:t>Если вы сохраните точку прежде чем на нее выходить по навигатору - вы легко можете отклониться от маршрута (для проверки звука и т.п.) без риска утерять переданные вам координаты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9" name="Shape 5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590" name="Shape 59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712400" x="357975"/>
            <a:ext cy="2289074" cx="1523999"/>
          </a:xfrm>
          <a:prstGeom prst="rect">
            <a:avLst/>
          </a:prstGeom>
        </p:spPr>
      </p:pic>
      <p:pic>
        <p:nvPicPr>
          <p:cNvPr id="591" name="Shape 591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712400" x="2138773"/>
            <a:ext cy="2289074" cx="1523999"/>
          </a:xfrm>
          <a:prstGeom prst="rect">
            <a:avLst/>
          </a:prstGeom>
        </p:spPr>
      </p:pic>
      <p:pic>
        <p:nvPicPr>
          <p:cNvPr id="592" name="Shape 592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712400" x="3919575"/>
            <a:ext cy="2289074" cx="1523999"/>
          </a:xfrm>
          <a:prstGeom prst="rect">
            <a:avLst/>
          </a:prstGeom>
        </p:spPr>
      </p:pic>
      <p:pic>
        <p:nvPicPr>
          <p:cNvPr id="593" name="Shape 593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1712387" x="5700375"/>
            <a:ext cy="2289074" cx="1443599"/>
          </a:xfrm>
          <a:prstGeom prst="rect">
            <a:avLst/>
          </a:prstGeom>
        </p:spPr>
      </p:pic>
      <p:pic>
        <p:nvPicPr>
          <p:cNvPr id="594" name="Shape 594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y="1712400" x="7400775"/>
            <a:ext cy="2289075" cx="1524000"/>
          </a:xfrm>
          <a:prstGeom prst="rect">
            <a:avLst/>
          </a:prstGeom>
        </p:spPr>
      </p:pic>
      <p:sp>
        <p:nvSpPr>
          <p:cNvPr id="595" name="Shape 595"/>
          <p:cNvSpPr txBox="1"/>
          <p:nvPr>
            <p:ph idx="1" type="body"/>
          </p:nvPr>
        </p:nvSpPr>
        <p:spPr>
          <a:xfrm>
            <a:off y="1159850" x="402725"/>
            <a:ext cy="4355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rPr sz="1800" lang="ru">
                <a:solidFill>
                  <a:srgbClr val="000000"/>
                </a:solidFill>
              </a:rPr>
              <a:t>Шаг 2: Выход на сохраненную точку</a:t>
            </a:r>
          </a:p>
        </p:txBody>
      </p:sp>
      <p:sp>
        <p:nvSpPr>
          <p:cNvPr id="596" name="Shape 596"/>
          <p:cNvSpPr txBox="1"/>
          <p:nvPr>
            <p:ph type="title"/>
          </p:nvPr>
        </p:nvSpPr>
        <p:spPr>
          <a:xfrm>
            <a:off y="67000" x="62250"/>
            <a:ext cy="975900" cx="9027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b="0" sz="1600" lang="ru"/>
              <a:t>Выход на указанные координаты</a:t>
            </a:r>
          </a:p>
        </p:txBody>
      </p:sp>
      <p:sp>
        <p:nvSpPr>
          <p:cNvPr id="597" name="Shape 597"/>
          <p:cNvSpPr txBox="1"/>
          <p:nvPr/>
        </p:nvSpPr>
        <p:spPr>
          <a:xfrm>
            <a:off y="4446375" x="685837"/>
            <a:ext cy="303599" cx="12297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ru">
                <a:solidFill>
                  <a:srgbClr val="FF0000"/>
                </a:solidFill>
              </a:rPr>
              <a:t>Выполнить</a:t>
            </a:r>
          </a:p>
        </p:txBody>
      </p:sp>
      <p:cxnSp>
        <p:nvCxnSpPr>
          <p:cNvPr id="598" name="Shape 598"/>
          <p:cNvCxnSpPr>
            <a:stCxn id="597" idx="0"/>
          </p:cNvCxnSpPr>
          <p:nvPr/>
        </p:nvCxnSpPr>
        <p:spPr>
          <a:xfrm rot="10800000">
            <a:off y="4001474" x="708187"/>
            <a:ext cy="444900" cx="5925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599" name="Shape 599"/>
          <p:cNvCxnSpPr/>
          <p:nvPr/>
        </p:nvCxnSpPr>
        <p:spPr>
          <a:xfrm>
            <a:off y="2853025" x="1881962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600" name="Shape 600"/>
          <p:cNvCxnSpPr/>
          <p:nvPr/>
        </p:nvCxnSpPr>
        <p:spPr>
          <a:xfrm>
            <a:off y="2853012" x="3662762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601" name="Shape 601"/>
          <p:cNvCxnSpPr/>
          <p:nvPr/>
        </p:nvCxnSpPr>
        <p:spPr>
          <a:xfrm>
            <a:off y="2801137" x="5443562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602" name="Shape 602"/>
          <p:cNvCxnSpPr/>
          <p:nvPr/>
        </p:nvCxnSpPr>
        <p:spPr>
          <a:xfrm>
            <a:off y="2801137" x="7143962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603" name="Shape 603"/>
          <p:cNvSpPr txBox="1"/>
          <p:nvPr/>
        </p:nvSpPr>
        <p:spPr>
          <a:xfrm>
            <a:off y="4057275" x="5677875"/>
            <a:ext cy="389100" cx="14885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 rtl="0" lvl="0">
              <a:buNone/>
            </a:pPr>
            <a:r>
              <a:rPr lang="ru" i="1"/>
              <a:t>Только в </a:t>
            </a:r>
          </a:p>
          <a:p>
            <a:pPr algn="ctr" rtl="0" lvl="0">
              <a:buNone/>
            </a:pPr>
            <a:r>
              <a:rPr lang="ru" i="1"/>
              <a:t>демо-режиме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7" name="Shape 60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608" name="Shape 60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455600" x="505887"/>
            <a:ext cy="2326349" cx="1523999"/>
          </a:xfrm>
          <a:prstGeom prst="rect">
            <a:avLst/>
          </a:prstGeom>
        </p:spPr>
      </p:pic>
      <p:pic>
        <p:nvPicPr>
          <p:cNvPr id="609" name="Shape 609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455600" x="2286687"/>
            <a:ext cy="2326350" cx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0" name="Shape 610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455600" x="5333312"/>
            <a:ext cy="2326350" cx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1" name="Shape 611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1455600" x="7114112"/>
            <a:ext cy="2326350" cx="1524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12" name="Shape 612"/>
          <p:cNvCxnSpPr/>
          <p:nvPr/>
        </p:nvCxnSpPr>
        <p:spPr>
          <a:xfrm>
            <a:off y="2614862" x="685730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613" name="Shape 613"/>
          <p:cNvCxnSpPr/>
          <p:nvPr/>
        </p:nvCxnSpPr>
        <p:spPr>
          <a:xfrm>
            <a:off y="2536912" x="202987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614" name="Shape 614"/>
          <p:cNvSpPr txBox="1"/>
          <p:nvPr>
            <p:ph type="title"/>
          </p:nvPr>
        </p:nvSpPr>
        <p:spPr>
          <a:xfrm>
            <a:off y="67000" x="62250"/>
            <a:ext cy="975900" cx="9027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b="0" sz="1600" lang="ru"/>
              <a:t>Указание своего местоположения в абсолютных координатах</a:t>
            </a:r>
          </a:p>
        </p:txBody>
      </p:sp>
      <p:sp>
        <p:nvSpPr>
          <p:cNvPr id="615" name="Shape 615"/>
          <p:cNvSpPr txBox="1"/>
          <p:nvPr/>
        </p:nvSpPr>
        <p:spPr>
          <a:xfrm>
            <a:off y="4226850" x="800162"/>
            <a:ext cy="303599" cx="12297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ru">
                <a:solidFill>
                  <a:srgbClr val="FF0000"/>
                </a:solidFill>
              </a:rPr>
              <a:t>Выполнить</a:t>
            </a:r>
          </a:p>
        </p:txBody>
      </p:sp>
      <p:cxnSp>
        <p:nvCxnSpPr>
          <p:cNvPr id="616" name="Shape 616"/>
          <p:cNvCxnSpPr>
            <a:stCxn id="615" idx="0"/>
          </p:cNvCxnSpPr>
          <p:nvPr/>
        </p:nvCxnSpPr>
        <p:spPr>
          <a:xfrm rot="10800000">
            <a:off y="3781949" x="822512"/>
            <a:ext cy="444900" cx="5925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617" name="Shape 617"/>
          <p:cNvSpPr txBox="1"/>
          <p:nvPr/>
        </p:nvSpPr>
        <p:spPr>
          <a:xfrm>
            <a:off y="4194650" x="4874162"/>
            <a:ext cy="303599" cx="12297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ru">
                <a:solidFill>
                  <a:srgbClr val="FF0000"/>
                </a:solidFill>
              </a:rPr>
              <a:t>Выполнить</a:t>
            </a:r>
          </a:p>
        </p:txBody>
      </p:sp>
      <p:cxnSp>
        <p:nvCxnSpPr>
          <p:cNvPr id="618" name="Shape 618"/>
          <p:cNvCxnSpPr>
            <a:stCxn id="617" idx="0"/>
          </p:cNvCxnSpPr>
          <p:nvPr/>
        </p:nvCxnSpPr>
        <p:spPr>
          <a:xfrm rot="10800000" flipH="1">
            <a:off y="3781849" x="5489012"/>
            <a:ext cy="412800" cx="4955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619" name="Shape 619"/>
          <p:cNvSpPr txBox="1"/>
          <p:nvPr/>
        </p:nvSpPr>
        <p:spPr>
          <a:xfrm>
            <a:off y="4559950" x="1601775"/>
            <a:ext cy="365699" cx="11129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b="1" lang="ru"/>
              <a:t>Вариант 2</a:t>
            </a:r>
          </a:p>
        </p:txBody>
      </p:sp>
      <p:sp>
        <p:nvSpPr>
          <p:cNvPr id="620" name="Shape 620"/>
          <p:cNvSpPr txBox="1"/>
          <p:nvPr/>
        </p:nvSpPr>
        <p:spPr>
          <a:xfrm>
            <a:off y="4530450" x="6429200"/>
            <a:ext cy="365699" cx="11129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lang="ru"/>
              <a:t>Вариант 1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4" name="Shape 6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625" name="Shape 62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424471" x="285550"/>
            <a:ext cy="2357650" cx="1557550"/>
          </a:xfrm>
          <a:prstGeom prst="rect">
            <a:avLst/>
          </a:prstGeom>
        </p:spPr>
      </p:pic>
      <p:pic>
        <p:nvPicPr>
          <p:cNvPr id="626" name="Shape 626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424475" x="2099900"/>
            <a:ext cy="2357650" cx="1557550"/>
          </a:xfrm>
          <a:prstGeom prst="rect">
            <a:avLst/>
          </a:prstGeom>
        </p:spPr>
      </p:pic>
      <p:sp>
        <p:nvSpPr>
          <p:cNvPr id="627" name="Shape 627"/>
          <p:cNvSpPr txBox="1"/>
          <p:nvPr/>
        </p:nvSpPr>
        <p:spPr>
          <a:xfrm>
            <a:off y="2241525" x="4419400"/>
            <a:ext cy="2669099" cx="4405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lang="ru"/>
              <a:t>Преимущества:</a:t>
            </a:r>
          </a:p>
          <a:p>
            <a:pPr algn="just" rtl="0" lvl="0" indent="-317500" marL="457200">
              <a:buClr>
                <a:srgbClr val="000000"/>
              </a:buClr>
              <a:buSzPct val="100000"/>
              <a:buFont typeface="Arial"/>
              <a:buChar char="●"/>
            </a:pPr>
            <a:r>
              <a:rPr lang="ru"/>
              <a:t>Подходит для передачи в условиях плохого прохождения радиосигнала между группой и штабом (другой группой);</a:t>
            </a:r>
          </a:p>
          <a:p>
            <a:pPr algn="just" rtl="0" lvl="0" indent="-317500" marL="457200">
              <a:buClr>
                <a:srgbClr val="000000"/>
              </a:buClr>
              <a:buSzPct val="100000"/>
              <a:buFont typeface="Arial"/>
              <a:buChar char="●"/>
            </a:pPr>
            <a:r>
              <a:rPr lang="ru"/>
              <a:t>Легко воспринимается на карте;</a:t>
            </a:r>
          </a:p>
          <a:p>
            <a:pPr algn="just" rtl="0" lvl="0" indent="-317500" marL="457200">
              <a:buClr>
                <a:srgbClr val="000000"/>
              </a:buClr>
              <a:buSzPct val="100000"/>
              <a:buFont typeface="Arial"/>
              <a:buChar char="●"/>
            </a:pPr>
            <a:r>
              <a:rPr lang="ru"/>
              <a:t>Прощает неправильное восприятие на слух цифр и округление.</a:t>
            </a:r>
          </a:p>
          <a:p>
            <a:r>
              <a:t/>
            </a:r>
          </a:p>
          <a:p>
            <a:pPr rtl="0" lvl="0">
              <a:buNone/>
            </a:pPr>
            <a:r>
              <a:rPr b="1" lang="ru"/>
              <a:t>Недостаток:</a:t>
            </a:r>
          </a:p>
          <a:p>
            <a:pPr rtl="0" lvl="0" indent="-317500" marL="457200">
              <a:buClr>
                <a:srgbClr val="000000"/>
              </a:buClr>
              <a:buSzPct val="100000"/>
              <a:buFont typeface="Arial"/>
              <a:buChar char="●"/>
            </a:pPr>
            <a:r>
              <a:rPr lang="ru"/>
              <a:t>Требует использование фонетического алфавита ИКАО.</a:t>
            </a:r>
          </a:p>
        </p:txBody>
      </p:sp>
      <p:sp>
        <p:nvSpPr>
          <p:cNvPr id="628" name="Shape 628"/>
          <p:cNvSpPr txBox="1"/>
          <p:nvPr/>
        </p:nvSpPr>
        <p:spPr>
          <a:xfrm>
            <a:off y="1475012" x="4419400"/>
            <a:ext cy="552300" cx="40872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lang="ru"/>
              <a:t>Пример:</a:t>
            </a:r>
          </a:p>
          <a:p>
            <a:pPr>
              <a:buNone/>
            </a:pPr>
            <a:r>
              <a:rPr lang="ru" i="1"/>
              <a:t>“330  метров по азимуту 285 до Ин-ди-а 7”</a:t>
            </a:r>
          </a:p>
        </p:txBody>
      </p:sp>
      <p:cxnSp>
        <p:nvCxnSpPr>
          <p:cNvPr id="629" name="Shape 629"/>
          <p:cNvCxnSpPr/>
          <p:nvPr/>
        </p:nvCxnSpPr>
        <p:spPr>
          <a:xfrm flipH="1">
            <a:off y="1923775" x="3696400"/>
            <a:ext cy="123000" cx="7229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630" name="Shape 630"/>
          <p:cNvSpPr txBox="1"/>
          <p:nvPr>
            <p:ph type="title"/>
          </p:nvPr>
        </p:nvSpPr>
        <p:spPr>
          <a:xfrm>
            <a:off y="67000" x="62250"/>
            <a:ext cy="975900" cx="9027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b="0" sz="1600" lang="ru"/>
              <a:t>Указание своего местоположения относительно сетки точек привязки.</a:t>
            </a:r>
          </a:p>
        </p:txBody>
      </p:sp>
      <p:cxnSp>
        <p:nvCxnSpPr>
          <p:cNvPr id="631" name="Shape 631"/>
          <p:cNvCxnSpPr/>
          <p:nvPr/>
        </p:nvCxnSpPr>
        <p:spPr>
          <a:xfrm>
            <a:off y="2533762" x="184310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632" name="Shape 632"/>
          <p:cNvSpPr txBox="1"/>
          <p:nvPr/>
        </p:nvSpPr>
        <p:spPr>
          <a:xfrm>
            <a:off y="4226850" x="800162"/>
            <a:ext cy="303599" cx="12297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ru">
                <a:solidFill>
                  <a:srgbClr val="FF0000"/>
                </a:solidFill>
              </a:rPr>
              <a:t>Выполнить</a:t>
            </a:r>
          </a:p>
        </p:txBody>
      </p:sp>
      <p:cxnSp>
        <p:nvCxnSpPr>
          <p:cNvPr id="633" name="Shape 633"/>
          <p:cNvCxnSpPr>
            <a:stCxn id="632" idx="0"/>
          </p:cNvCxnSpPr>
          <p:nvPr/>
        </p:nvCxnSpPr>
        <p:spPr>
          <a:xfrm rot="10800000">
            <a:off y="3781949" x="822512"/>
            <a:ext cy="444900" cx="5925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7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9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37" name="Shape 6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638" name="Shape 63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338875" x="134775"/>
            <a:ext cy="2357650" cx="1596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39" name="Shape 639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338875" x="1988550"/>
            <a:ext cy="2357650" cx="159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0" name="Shape 640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338875" x="3842325"/>
            <a:ext cy="2357650" cx="1551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41" name="Shape 641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1338875" x="5650225"/>
            <a:ext cy="2357650" cx="1551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42" name="Shape 642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y="1338875" x="7458125"/>
            <a:ext cy="2357650" cx="1551099"/>
          </a:xfrm>
          <a:prstGeom prst="rect">
            <a:avLst/>
          </a:prstGeom>
          <a:noFill/>
          <a:ln>
            <a:noFill/>
          </a:ln>
        </p:spPr>
      </p:pic>
      <p:sp>
        <p:nvSpPr>
          <p:cNvPr id="643" name="Shape 643"/>
          <p:cNvSpPr txBox="1"/>
          <p:nvPr>
            <p:ph type="title"/>
          </p:nvPr>
        </p:nvSpPr>
        <p:spPr>
          <a:xfrm>
            <a:off y="67000" x="62250"/>
            <a:ext cy="975900" cx="9027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b="0" sz="1600" lang="ru"/>
              <a:t>Сохранение трека</a:t>
            </a:r>
          </a:p>
        </p:txBody>
      </p:sp>
      <p:cxnSp>
        <p:nvCxnSpPr>
          <p:cNvPr id="644" name="Shape 644"/>
          <p:cNvCxnSpPr/>
          <p:nvPr/>
        </p:nvCxnSpPr>
        <p:spPr>
          <a:xfrm>
            <a:off y="2513787" x="173175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645" name="Shape 645"/>
          <p:cNvSpPr txBox="1"/>
          <p:nvPr/>
        </p:nvSpPr>
        <p:spPr>
          <a:xfrm>
            <a:off y="4141425" x="1034937"/>
            <a:ext cy="303599" cx="12297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ru">
                <a:solidFill>
                  <a:srgbClr val="FF0000"/>
                </a:solidFill>
              </a:rPr>
              <a:t>Выполнить</a:t>
            </a:r>
          </a:p>
        </p:txBody>
      </p:sp>
      <p:cxnSp>
        <p:nvCxnSpPr>
          <p:cNvPr id="646" name="Shape 646"/>
          <p:cNvCxnSpPr/>
          <p:nvPr/>
        </p:nvCxnSpPr>
        <p:spPr>
          <a:xfrm rot="10800000">
            <a:off y="3696524" x="636999"/>
            <a:ext cy="444900" cx="5925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647" name="Shape 647"/>
          <p:cNvCxnSpPr/>
          <p:nvPr/>
        </p:nvCxnSpPr>
        <p:spPr>
          <a:xfrm>
            <a:off y="2513787" x="358552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648" name="Shape 648"/>
          <p:cNvCxnSpPr/>
          <p:nvPr/>
        </p:nvCxnSpPr>
        <p:spPr>
          <a:xfrm>
            <a:off y="2513787" x="539342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649" name="Shape 649"/>
          <p:cNvCxnSpPr/>
          <p:nvPr/>
        </p:nvCxnSpPr>
        <p:spPr>
          <a:xfrm>
            <a:off y="2513787" x="720132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650" name="Shape 650"/>
          <p:cNvSpPr txBox="1"/>
          <p:nvPr/>
        </p:nvSpPr>
        <p:spPr>
          <a:xfrm>
            <a:off y="3818025" x="2589400"/>
            <a:ext cy="1205400" cx="5737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800" lang="ru"/>
              <a:t>Сохраните трек под названием своей группы.		Это позволит всегда понять кто проходил маршрут.</a:t>
            </a:r>
          </a:p>
          <a:p>
            <a:pPr rtl="0" lvl="0">
              <a:buNone/>
            </a:pPr>
            <a:r>
              <a:rPr sz="1800" lang="ru"/>
              <a:t>После сохранения, очистите текущий трек.		Это позволит избежать двойных треков.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4" name="Shape 6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55" name="Shape 655"/>
          <p:cNvSpPr txBox="1"/>
          <p:nvPr/>
        </p:nvSpPr>
        <p:spPr>
          <a:xfrm>
            <a:off y="1136200" x="303200"/>
            <a:ext cy="3877200" cx="8586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1800" lang="ru" i="1"/>
              <a:t>Работа с аварийным комплектом данных на поиск</a:t>
            </a:r>
          </a:p>
          <a:p>
            <a:pPr rtl="0" lvl="0" indent="-342900" marL="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sz="1800" lang="ru"/>
              <a:t>Подготовьте навигатор к поиску;</a:t>
            </a:r>
          </a:p>
          <a:p>
            <a:pPr rtl="0" lvl="0" indent="-342900" marL="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sz="1800" lang="ru"/>
              <a:t>Переведите навигатор в демо-режим;</a:t>
            </a:r>
          </a:p>
          <a:p>
            <a:pPr rtl="0" lvl="0" indent="-342900" marL="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sz="1800" lang="ru"/>
              <a:t>Выберите карту - ММБ;</a:t>
            </a:r>
          </a:p>
          <a:p>
            <a:pPr rtl="0" lvl="0" indent="-342900" marL="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sz="1800" lang="ru"/>
              <a:t>Определите формат координат;</a:t>
            </a:r>
          </a:p>
          <a:p>
            <a:pPr rtl="0" lvl="0" indent="-342900" marL="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sz="1800" lang="ru"/>
              <a:t>Сохраните точку;</a:t>
            </a:r>
          </a:p>
          <a:p>
            <a:pPr rtl="0" lvl="0" indent="-342900" marL="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sz="1800" lang="ru"/>
              <a:t>Измените ее координаты на указанные;</a:t>
            </a:r>
          </a:p>
          <a:p>
            <a:pPr rtl="0" lvl="0" indent="-342900" marL="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sz="1800" lang="ru"/>
              <a:t>Перенеситесь в нее;</a:t>
            </a:r>
          </a:p>
          <a:p>
            <a:pPr rtl="0" lvl="0" indent="-342900" marL="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sz="1800" lang="ru"/>
              <a:t>Убедитесь что выбран нужный север;</a:t>
            </a:r>
          </a:p>
          <a:p>
            <a:pPr rtl="0" lvl="0" indent="-342900" marL="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sz="1800" lang="ru"/>
              <a:t>Укажите свое местоположение в формате удаление и азимут до точки привязки.</a:t>
            </a:r>
          </a:p>
          <a:p>
            <a:r>
              <a:t/>
            </a:r>
          </a:p>
          <a:p>
            <a:pPr algn="ctr" rtl="0" lvl="0">
              <a:buNone/>
            </a:pPr>
            <a:r>
              <a:rPr sz="1800" lang="ru"/>
              <a:t>Данное упражнение позволяет отработать наиболее важные действия с навигатором.</a:t>
            </a:r>
          </a:p>
        </p:txBody>
      </p:sp>
      <p:sp>
        <p:nvSpPr>
          <p:cNvPr id="656" name="Shape 656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sz="1600" lang="ru"/>
              <a:t>Практическое упражнение №2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6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6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6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6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3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6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6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6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8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6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6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3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6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6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6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8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6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0" name="Shape 6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aphicFrame>
        <p:nvGraphicFramePr>
          <p:cNvPr id="661" name="Shape 661"/>
          <p:cNvGraphicFramePr/>
          <p:nvPr/>
        </p:nvGraphicFramePr>
        <p:xfrm>
          <a:off y="1376175" x="74855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{D91AA0E7-C65A-4AA0-AF1F-95F39C9E5CF5}</a:tableStyleId>
              </a:tblPr>
              <a:tblGrid>
                <a:gridCol w="632000"/>
                <a:gridCol w="2867700"/>
                <a:gridCol w="745150"/>
                <a:gridCol w="3533125"/>
              </a:tblGrid>
              <a:tr h="100000"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lang="ru"/>
                        <a:t>№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lang="ru"/>
                        <a:t>Координаты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lang="ru"/>
                        <a:t>Север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lang="ru"/>
                        <a:t>Удаление до ближайшей точки привязки</a:t>
                      </a:r>
                    </a:p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/>
                        <a:t>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N55˚30.411′ E36˚36.893′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/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N55˚29′27.9″ E36˚45′17.9″ 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N55˚30.737′ E36˚53.888′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4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/>
                        <a:t>N55˚30′04.3″ E36˚49′06.5″ 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5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/>
                        <a:t>N55˚30.160′ E36˚54.758′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6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N55.56202˚ E36.67428˚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7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N55˚30.131′ E36˚38.788′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N55.52609˚ E36.72955˚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</a:tbl>
          </a:graphicData>
        </a:graphic>
      </p:graphicFrame>
      <p:sp>
        <p:nvSpPr>
          <p:cNvPr id="662" name="Shape 662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sz="1600" lang="ru"/>
              <a:t>Практическое упражнение №2.1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6" name="Shape 6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aphicFrame>
        <p:nvGraphicFramePr>
          <p:cNvPr id="667" name="Shape 667"/>
          <p:cNvGraphicFramePr/>
          <p:nvPr/>
        </p:nvGraphicFramePr>
        <p:xfrm>
          <a:off y="1376175" x="74855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{180E86C4-B05F-4D67-A7B8-9B933EBFA0DF}</a:tableStyleId>
              </a:tblPr>
              <a:tblGrid>
                <a:gridCol w="618675"/>
                <a:gridCol w="2881025"/>
                <a:gridCol w="745150"/>
                <a:gridCol w="3533125"/>
              </a:tblGrid>
              <a:tr h="100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№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Координаты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Север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Удаление до ближайшей точки привязки</a:t>
                      </a:r>
                    </a:p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N55.56920˚ E36.61351˚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N55˚30.387′ E36˚52.981′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N55˚30′04.3″ E36˚48′14.6″ 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4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N55.52161˚ E36.71513˚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5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N55˚30′03.6″ E36˚50′14.4″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6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N55˚30′16.0″ E36˚42′514″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7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N55˚31′07.9″ E36˚46′45.0″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N55˚30′39.2″ E36˚48′11.5″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</a:tbl>
          </a:graphicData>
        </a:graphic>
      </p:graphicFrame>
      <p:sp>
        <p:nvSpPr>
          <p:cNvPr id="668" name="Shape 668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sz="1600" lang="ru"/>
              <a:t>Практическое упражнение №2.2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2" name="Shape 6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aphicFrame>
        <p:nvGraphicFramePr>
          <p:cNvPr id="673" name="Shape 673"/>
          <p:cNvGraphicFramePr/>
          <p:nvPr/>
        </p:nvGraphicFramePr>
        <p:xfrm>
          <a:off y="1376175" x="74855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{3CE64014-5C06-4CF4-9FF5-3062545CE5AC}</a:tableStyleId>
              </a:tblPr>
              <a:tblGrid>
                <a:gridCol w="625350"/>
                <a:gridCol w="2874350"/>
                <a:gridCol w="745150"/>
                <a:gridCol w="3533125"/>
              </a:tblGrid>
              <a:tr h="100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№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Координаты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Север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Удаление до ближайшей точки привязки</a:t>
                      </a:r>
                    </a:p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N55˚29′23.7″ E36˚43′32.8″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N55.56979˚ E36.62656˚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N55.56610˚ E36.64064˚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4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N55˚33.954′ E36˚55.659′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5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N55.57037˚ E36.65746˚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6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N55˚34.222′ E36˚56.483′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7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N55˚53036˚ E36.69831˚ 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N55˚30.691′ E36˚51.951′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</a:tbl>
          </a:graphicData>
        </a:graphic>
      </p:graphicFrame>
      <p:sp>
        <p:nvSpPr>
          <p:cNvPr id="674" name="Shape 674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sz="1600" lang="ru"/>
              <a:t>Практическое упражнение №2.3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y="67000" x="147900"/>
            <a:ext cy="7578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b="0" sz="3400" lang="ru"/>
              <a:t>Чем навигатор поможет в лесном поиске?</a:t>
            </a:r>
          </a:p>
        </p:txBody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y="1049300" x="457200"/>
            <a:ext cy="646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sz="2800" lang="ru">
                <a:solidFill>
                  <a:srgbClr val="000000"/>
                </a:solidFill>
              </a:rPr>
              <a:t>Всегда доступный комплект электронных карт</a:t>
            </a:r>
          </a:p>
        </p:txBody>
      </p:sp>
      <p:pic>
        <p:nvPicPr>
          <p:cNvPr id="79" name="Shape 7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920000" x="6811625"/>
            <a:ext cy="2286000" cx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Shape 80"/>
          <p:cNvSpPr txBox="1"/>
          <p:nvPr/>
        </p:nvSpPr>
        <p:spPr>
          <a:xfrm>
            <a:off y="4551725" x="108975"/>
            <a:ext cy="537300" cx="2725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lang="ru"/>
              <a:t>Топографическая (растровая) карта ФГУП “ГосГисЦентр”</a:t>
            </a:r>
          </a:p>
        </p:txBody>
      </p:sp>
      <p:sp>
        <p:nvSpPr>
          <p:cNvPr id="81" name="Shape 81"/>
          <p:cNvSpPr txBox="1"/>
          <p:nvPr/>
        </p:nvSpPr>
        <p:spPr>
          <a:xfrm>
            <a:off y="4551725" x="2919400"/>
            <a:ext cy="537300" cx="29991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lang="ru"/>
              <a:t>Топографическая (векторная) карта Московский Марш Бросок</a:t>
            </a:r>
          </a:p>
        </p:txBody>
      </p:sp>
      <p:sp>
        <p:nvSpPr>
          <p:cNvPr id="82" name="Shape 82"/>
          <p:cNvSpPr txBox="1"/>
          <p:nvPr/>
        </p:nvSpPr>
        <p:spPr>
          <a:xfrm>
            <a:off y="4551725" x="6210725"/>
            <a:ext cy="537300" cx="2725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lang="ru"/>
              <a:t>Спутниковый (растровый) снимок местности</a:t>
            </a:r>
          </a:p>
        </p:txBody>
      </p:sp>
      <p:pic>
        <p:nvPicPr>
          <p:cNvPr id="83" name="Shape 83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920000" x="791850"/>
            <a:ext cy="2286000" cx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Shape 84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920000" x="3810000"/>
            <a:ext cy="2286000" cx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8" name="Shape 6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aphicFrame>
        <p:nvGraphicFramePr>
          <p:cNvPr id="679" name="Shape 679"/>
          <p:cNvGraphicFramePr/>
          <p:nvPr/>
        </p:nvGraphicFramePr>
        <p:xfrm>
          <a:off y="1376175" x="74855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{27FB6508-E5D5-491B-B47F-3E08AE0A3E49}</a:tableStyleId>
              </a:tblPr>
              <a:tblGrid>
                <a:gridCol w="605375"/>
                <a:gridCol w="2894325"/>
                <a:gridCol w="745150"/>
                <a:gridCol w="3533125"/>
              </a:tblGrid>
              <a:tr h="100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№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Координаты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Север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Удаление до ближайшей точки привязки</a:t>
                      </a:r>
                    </a:p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N55˚29.419′ E36˚42.537′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N55˚30.119′ E36˚37.696′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N55˚28′25.602″ E36˚51′17.525″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4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N55.518509˚ E36.795130˚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5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N55˚27′37.258″ E36˚47′27.636″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6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N55˚30′49.662″ E36˚45′25.893″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7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N55,30′50.362″ E36˚47′22.074″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N55˚30′37.065″ E36˚49′19.490″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</a:tbl>
          </a:graphicData>
        </a:graphic>
      </p:graphicFrame>
      <p:sp>
        <p:nvSpPr>
          <p:cNvPr id="680" name="Shape 680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sz="1600" lang="ru"/>
              <a:t>Практическое упражнение №2.4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4" name="Shape 6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aphicFrame>
        <p:nvGraphicFramePr>
          <p:cNvPr id="685" name="Shape 685"/>
          <p:cNvGraphicFramePr/>
          <p:nvPr/>
        </p:nvGraphicFramePr>
        <p:xfrm>
          <a:off y="1376175" x="74855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{624EA918-E4FA-4DF4-9842-8B5185EE9D41}</a:tableStyleId>
              </a:tblPr>
              <a:tblGrid>
                <a:gridCol w="605375"/>
                <a:gridCol w="2894325"/>
                <a:gridCol w="745150"/>
                <a:gridCol w="3533125"/>
              </a:tblGrid>
              <a:tr h="100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№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Координаты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Север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Удаление до ближайшей точки привязки</a:t>
                      </a:r>
                    </a:p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N55˚29′55.241″ E36˚51′59.547″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N55.526671˚ E36.747751˚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N55˚34.572′ E36˚57.039′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4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N55˚29.150′ E36˚44.515′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5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N55˚29.897′ E36˚40.663′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6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N55.527837˚ E36.777620˚ 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7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N55.532501˚ E36.833582˚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N55.527643˚ E36.849718˚ 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</a:tbl>
          </a:graphicData>
        </a:graphic>
      </p:graphicFrame>
      <p:sp>
        <p:nvSpPr>
          <p:cNvPr id="686" name="Shape 686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sz="1600" lang="ru"/>
              <a:t>Практическое упражнение №2.5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0" name="Shape 6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aphicFrame>
        <p:nvGraphicFramePr>
          <p:cNvPr id="691" name="Shape 691"/>
          <p:cNvGraphicFramePr/>
          <p:nvPr/>
        </p:nvGraphicFramePr>
        <p:xfrm>
          <a:off y="1376175" x="74855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{ED943C30-0314-4404-B88E-EF5793E72D7F}</a:tableStyleId>
              </a:tblPr>
              <a:tblGrid>
                <a:gridCol w="612025"/>
                <a:gridCol w="2887675"/>
                <a:gridCol w="745150"/>
                <a:gridCol w="3533125"/>
              </a:tblGrid>
              <a:tr h="100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№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Координаты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Север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Удаление до ближайшей точки привязки</a:t>
                      </a:r>
                    </a:p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N55.522007˚ E36.763544˚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N55˚29′30.736″ E36˚47′17.748″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N55.534832˚ E36.682177˚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/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4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N55˚28′11.591″ E36˚47′21.456″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5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N55.523368˚ E36.816416˚ 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6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N55˚29.115′ E36˚41.610′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7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N55˚29.174′ E36˚46.369′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N55˚30.119′ E36˚39.674′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</a:tbl>
          </a:graphicData>
        </a:graphic>
      </p:graphicFrame>
      <p:sp>
        <p:nvSpPr>
          <p:cNvPr id="692" name="Shape 692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sz="1600" lang="ru"/>
              <a:t>Практическое упражнение №2.6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6" name="Shape 69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97" name="Shape 697"/>
          <p:cNvSpPr txBox="1"/>
          <p:nvPr/>
        </p:nvSpPr>
        <p:spPr>
          <a:xfrm>
            <a:off y="1136200" x="303200"/>
            <a:ext cy="3877200" cx="8586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1800" lang="ru" i="1"/>
              <a:t>Работа со стандартным комплектом данных на поиск</a:t>
            </a:r>
          </a:p>
          <a:p>
            <a:pPr rtl="0" lvl="0" indent="-342900" marL="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sz="1800" lang="ru"/>
              <a:t>Подготовьте навигатор к поиску;</a:t>
            </a:r>
          </a:p>
          <a:p>
            <a:pPr rtl="0" lvl="0" indent="-342900" marL="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sz="1800" lang="ru"/>
              <a:t>Переведите навигатор в демо-режим;</a:t>
            </a:r>
          </a:p>
          <a:p>
            <a:pPr rtl="0" lvl="0" indent="-342900" marL="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sz="1800" lang="ru"/>
              <a:t>Выберите топографическую карту - ГосГисЦентр;</a:t>
            </a:r>
          </a:p>
          <a:p>
            <a:pPr rtl="0" lvl="0" indent="-342900" marL="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sz="1800" lang="ru"/>
              <a:t>Определите формат координат;</a:t>
            </a:r>
          </a:p>
          <a:p>
            <a:pPr rtl="0" lvl="0" indent="-342900" marL="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sz="1800" lang="ru"/>
              <a:t>Сохраните точку;</a:t>
            </a:r>
          </a:p>
          <a:p>
            <a:pPr rtl="0" lvl="0" indent="-342900" marL="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sz="1800" lang="ru"/>
              <a:t>Измените ее координаты на указанные;</a:t>
            </a:r>
          </a:p>
          <a:p>
            <a:pPr rtl="0" lvl="0" indent="-342900" marL="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sz="1800" lang="ru"/>
              <a:t>Перенеситесь в нее;</a:t>
            </a:r>
          </a:p>
          <a:p>
            <a:pPr rtl="0" lvl="0" indent="-342900" marL="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sz="1800" lang="ru"/>
              <a:t>Убедитесь что выбран нужный север;</a:t>
            </a:r>
          </a:p>
          <a:p>
            <a:pPr rtl="0" lvl="0" indent="-342900" marL="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sz="1800" lang="ru"/>
              <a:t>Укажите свое местоположение в формате удаление и азимут до точки привязки.</a:t>
            </a:r>
          </a:p>
          <a:p>
            <a:r>
              <a:t/>
            </a:r>
          </a:p>
          <a:p>
            <a:pPr algn="ctr" rtl="0" lvl="0">
              <a:buNone/>
            </a:pPr>
            <a:r>
              <a:rPr sz="1800" lang="ru"/>
              <a:t>Данное упражнение позволяет отработать наиболее важные действия с навигатором.</a:t>
            </a:r>
          </a:p>
        </p:txBody>
      </p:sp>
      <p:sp>
        <p:nvSpPr>
          <p:cNvPr id="698" name="Shape 698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sz="1600" lang="ru"/>
              <a:t>Практическое упражнение №3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7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9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9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69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2" name="Shape 7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aphicFrame>
        <p:nvGraphicFramePr>
          <p:cNvPr id="703" name="Shape 703"/>
          <p:cNvGraphicFramePr/>
          <p:nvPr/>
        </p:nvGraphicFramePr>
        <p:xfrm>
          <a:off y="1376175" x="74855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{F0B8FBDE-5BE0-4FCD-8A8D-63D62AAAA3D9}</a:tableStyleId>
              </a:tblPr>
              <a:tblGrid>
                <a:gridCol w="638650"/>
                <a:gridCol w="2861050"/>
                <a:gridCol w="745150"/>
                <a:gridCol w="3533125"/>
              </a:tblGrid>
              <a:tr h="100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№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Координаты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Север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Удаление до ближайшей точки привязки</a:t>
                      </a:r>
                    </a:p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N55.52623˚ E36.70063˚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N55˚31′50.2″ E36˚42′55.1″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N55˚32.169′ E36˚43.845′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4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N55˚32′09.0″ E36˚44′45.4″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5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N55˚32.160′ E36˚45.746′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6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N55.54459˚ E36.74028˚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7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N55˚33′14.1″ E36˚46′13.5″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N55˚33.716′ E36˚45.220′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</a:tbl>
          </a:graphicData>
        </a:graphic>
      </p:graphicFrame>
      <p:sp>
        <p:nvSpPr>
          <p:cNvPr id="704" name="Shape 704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sz="1600" lang="ru"/>
              <a:t>Практическое упражнение №3.1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8" name="Shape 7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aphicFrame>
        <p:nvGraphicFramePr>
          <p:cNvPr id="709" name="Shape 709"/>
          <p:cNvGraphicFramePr/>
          <p:nvPr/>
        </p:nvGraphicFramePr>
        <p:xfrm>
          <a:off y="1376175" x="74855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{558CCE37-D8AA-44D0-979F-73327146DBD8}</a:tableStyleId>
              </a:tblPr>
              <a:tblGrid>
                <a:gridCol w="638650"/>
                <a:gridCol w="2861050"/>
                <a:gridCol w="745150"/>
                <a:gridCol w="3533125"/>
              </a:tblGrid>
              <a:tr h="100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№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Координаты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Север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Удаление до ближайшей точки привязки</a:t>
                      </a:r>
                    </a:p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N55˚33′20.4″ E36˚49′51.3″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N55˚33.051′ E36˚50.875′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N55˚32′12.2″ E36˚51′01.8″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4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N55˚32.239′ E36˚51.987′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5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N55.53804˚ E36.88294˚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6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N55˚33′03.6″ E36˚51′48.1″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7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N55˚34.135′ E36˚50.411′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N55˚33′51.8″ E36˚51′51.8″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</a:tbl>
          </a:graphicData>
        </a:graphic>
      </p:graphicFrame>
      <p:sp>
        <p:nvSpPr>
          <p:cNvPr id="710" name="Shape 710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sz="1600" lang="ru"/>
              <a:t>Практическое упражнение №3.2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4" name="Shape 71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aphicFrame>
        <p:nvGraphicFramePr>
          <p:cNvPr id="715" name="Shape 715"/>
          <p:cNvGraphicFramePr/>
          <p:nvPr/>
        </p:nvGraphicFramePr>
        <p:xfrm>
          <a:off y="1376175" x="74855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{0D51594F-175A-4B42-A6AD-1684A2ABBCF2}</a:tableStyleId>
              </a:tblPr>
              <a:tblGrid>
                <a:gridCol w="638650"/>
                <a:gridCol w="2861050"/>
                <a:gridCol w="745150"/>
                <a:gridCol w="3533125"/>
              </a:tblGrid>
              <a:tr h="100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№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Координаты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Север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Удаление до ближайшей точки привязки</a:t>
                      </a:r>
                    </a:p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N55˚33.384′ E36˚52.822′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N55˚30′12.0″ E36˚42′40.3″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N55˚30.411′ E36˚43.861′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4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N55˚31′05.6″ E36˚47′42.5″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5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N55˚31.714′ E36˚50.535′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6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N55.56091˚ E36.88808˚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7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N55˚33′24.1″ E36˚55′41.7″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N55˚34.807′ E36˚57.518′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</a:tbl>
          </a:graphicData>
        </a:graphic>
      </p:graphicFrame>
      <p:sp>
        <p:nvSpPr>
          <p:cNvPr id="716" name="Shape 716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sz="1600" lang="ru"/>
              <a:t>Практическое упражнение №3.3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0" name="Shape 7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aphicFrame>
        <p:nvGraphicFramePr>
          <p:cNvPr id="721" name="Shape 721"/>
          <p:cNvGraphicFramePr/>
          <p:nvPr/>
        </p:nvGraphicFramePr>
        <p:xfrm>
          <a:off y="1376175" x="74855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{4630B5C2-E260-4CA5-9B12-14C232695EDF}</a:tableStyleId>
              </a:tblPr>
              <a:tblGrid>
                <a:gridCol w="638650"/>
                <a:gridCol w="2861050"/>
                <a:gridCol w="745150"/>
                <a:gridCol w="3533125"/>
              </a:tblGrid>
              <a:tr h="100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№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Координаты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Север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Удаление до ближайшей точки привязки</a:t>
                      </a:r>
                    </a:p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N55.509032˚ E36.748266˚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N55.508886˚ E36.762686˚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N55.546051˚ E36.784315˚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4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N55˚32.195′ E36˚49.021′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5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N55˚34′36.918″ E36˚49′29.069″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6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N55˚33.978′ E36˚54.660′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7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N55.574738˚ E36.942673˚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N55.572118˚ E36.958380˚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</a:tbl>
          </a:graphicData>
        </a:graphic>
      </p:graphicFrame>
      <p:sp>
        <p:nvSpPr>
          <p:cNvPr id="722" name="Shape 722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sz="1600" lang="ru"/>
              <a:t>Практическое упражнение №3.4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6" name="Shape 7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aphicFrame>
        <p:nvGraphicFramePr>
          <p:cNvPr id="727" name="Shape 727"/>
          <p:cNvGraphicFramePr/>
          <p:nvPr/>
        </p:nvGraphicFramePr>
        <p:xfrm>
          <a:off y="1376175" x="74855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{C3C5A9E9-A2B0-4DAE-AA0A-30FDB3517BB1}</a:tableStyleId>
              </a:tblPr>
              <a:tblGrid>
                <a:gridCol w="638650"/>
                <a:gridCol w="2861050"/>
                <a:gridCol w="745150"/>
                <a:gridCol w="3533125"/>
              </a:tblGrid>
              <a:tr h="100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№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Координаты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Север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Удаление до ближайшей точки привязки</a:t>
                      </a:r>
                    </a:p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N55˚30′51.936″ E36˚46′46.849″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N55˚31.399′ E36˚49.175′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N55˚32.728′ E36˚48.588′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4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N55˚33′18.818″ E36˚47′58.226″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5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N55˚34.161′ E36˚55.572′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6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N55˚33′57.087″ E36˚53′21.739″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7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N55˚35′38.214″ E36˚58′46.179″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N55˚35.340′ E36˚57.858′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</a:tbl>
          </a:graphicData>
        </a:graphic>
      </p:graphicFrame>
      <p:sp>
        <p:nvSpPr>
          <p:cNvPr id="728" name="Shape 728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sz="1600" lang="ru"/>
              <a:t>Практическое упражнение №3.5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2" name="Shape 7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aphicFrame>
        <p:nvGraphicFramePr>
          <p:cNvPr id="733" name="Shape 733"/>
          <p:cNvGraphicFramePr/>
          <p:nvPr/>
        </p:nvGraphicFramePr>
        <p:xfrm>
          <a:off y="1376175" x="74855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{B90D38A7-4BD2-40B6-AA31-83F5B778291E}</a:tableStyleId>
              </a:tblPr>
              <a:tblGrid>
                <a:gridCol w="638650"/>
                <a:gridCol w="2861050"/>
                <a:gridCol w="745150"/>
                <a:gridCol w="3533125"/>
              </a:tblGrid>
              <a:tr h="100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№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Координаты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Север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Удаление до ближайшей точки привязки</a:t>
                      </a:r>
                    </a:p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N55˚34.379′ E36˚47.955′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N55.568041˚ E36.808777˚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N55˚33′46.603″ E36˚47′07.242″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4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N55.560616˚ E36.904049˚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5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N55.547799˚ E36.896839˚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6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N55˚33.156′ E36˚54.706′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7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N55˚34.449′ E36˚55.015′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>
                          <a:solidFill>
                            <a:schemeClr val="dk1"/>
                          </a:solidFill>
                        </a:rPr>
                        <a:t>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N55˚33′55.514″ E36˚56′33.622″ 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</a:tbl>
          </a:graphicData>
        </a:graphic>
      </p:graphicFrame>
      <p:sp>
        <p:nvSpPr>
          <p:cNvPr id="734" name="Shape 734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sz="1600" lang="ru"/>
              <a:t>Практическое упражнение №3.6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89" name="Shape 8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618800" x="7206725"/>
            <a:ext cy="2286000" cx="158755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Shape 90"/>
          <p:cNvSpPr txBox="1"/>
          <p:nvPr/>
        </p:nvSpPr>
        <p:spPr>
          <a:xfrm>
            <a:off y="3844550" x="6771400"/>
            <a:ext cy="576000" cx="24582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lang="ru"/>
              <a:t>Через удаление, азимут до точки привязки.</a:t>
            </a:r>
          </a:p>
        </p:txBody>
      </p:sp>
      <p:sp>
        <p:nvSpPr>
          <p:cNvPr id="91" name="Shape 91"/>
          <p:cNvSpPr txBox="1"/>
          <p:nvPr/>
        </p:nvSpPr>
        <p:spPr>
          <a:xfrm>
            <a:off y="1514275" x="61500"/>
            <a:ext cy="479999" cx="24582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lang="ru"/>
              <a:t>Через географические координаты.</a:t>
            </a:r>
          </a:p>
        </p:txBody>
      </p:sp>
      <p:sp>
        <p:nvSpPr>
          <p:cNvPr id="92" name="Shape 92"/>
          <p:cNvSpPr txBox="1"/>
          <p:nvPr/>
        </p:nvSpPr>
        <p:spPr>
          <a:xfrm>
            <a:off y="4420550" x="100725"/>
            <a:ext cy="576000" cx="46700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ru"/>
              <a:t>Плюс - точное местоположение. </a:t>
            </a:r>
          </a:p>
          <a:p>
            <a:pPr>
              <a:buNone/>
            </a:pPr>
            <a:r>
              <a:rPr lang="ru"/>
              <a:t>Минус - легко ошибиться при передаче\приеме цифр.</a:t>
            </a:r>
          </a:p>
        </p:txBody>
      </p:sp>
      <p:cxnSp>
        <p:nvCxnSpPr>
          <p:cNvPr id="93" name="Shape 93"/>
          <p:cNvCxnSpPr/>
          <p:nvPr/>
        </p:nvCxnSpPr>
        <p:spPr>
          <a:xfrm>
            <a:off y="3961125" x="2142700"/>
            <a:ext cy="513600" cx="4979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94" name="Shape 94"/>
          <p:cNvSpPr txBox="1"/>
          <p:nvPr/>
        </p:nvSpPr>
        <p:spPr>
          <a:xfrm>
            <a:off y="4326675" x="4093550"/>
            <a:ext cy="576000" cx="50966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r" rtl="0" lvl="0">
              <a:buNone/>
            </a:pPr>
            <a:r>
              <a:rPr lang="ru"/>
              <a:t>Плюс - подходит для плохого прохождения в радио эфире. </a:t>
            </a:r>
          </a:p>
          <a:p>
            <a:pPr algn="r" rtl="0" lvl="0">
              <a:buNone/>
            </a:pPr>
            <a:r>
              <a:rPr lang="ru"/>
              <a:t>Минус - менее точное местоположение</a:t>
            </a:r>
          </a:p>
        </p:txBody>
      </p:sp>
      <p:cxnSp>
        <p:nvCxnSpPr>
          <p:cNvPr id="95" name="Shape 95"/>
          <p:cNvCxnSpPr/>
          <p:nvPr/>
        </p:nvCxnSpPr>
        <p:spPr>
          <a:xfrm flipH="1">
            <a:off y="3338525" x="6124250"/>
            <a:ext cy="1050900" cx="10352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pic>
        <p:nvPicPr>
          <p:cNvPr id="96" name="Shape 96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2104400" x="496825"/>
            <a:ext cy="2286000" cx="1587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Shape 97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715212" x="2699026"/>
            <a:ext cy="2452974" cx="33102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8" name="Shape 98"/>
          <p:cNvCxnSpPr/>
          <p:nvPr/>
        </p:nvCxnSpPr>
        <p:spPr>
          <a:xfrm rot="10800000" flipH="1">
            <a:off y="2435724" x="2140075"/>
            <a:ext cy="295800" cx="5292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99" name="Shape 99"/>
          <p:cNvCxnSpPr/>
          <p:nvPr/>
        </p:nvCxnSpPr>
        <p:spPr>
          <a:xfrm rot="10800000">
            <a:off y="2155724" x="6102187"/>
            <a:ext cy="357900" cx="10115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100" name="Shape 100"/>
          <p:cNvSpPr txBox="1"/>
          <p:nvPr>
            <p:ph idx="1" type="body"/>
          </p:nvPr>
        </p:nvSpPr>
        <p:spPr>
          <a:xfrm>
            <a:off y="1076712" x="457200"/>
            <a:ext cy="4799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spcBef>
                <a:spcPts val="0"/>
              </a:spcBef>
              <a:buClr>
                <a:srgbClr val="000000"/>
              </a:buClr>
              <a:buSzPct val="39285"/>
              <a:buFont typeface="Arial"/>
              <a:buNone/>
            </a:pPr>
            <a:r>
              <a:rPr sz="2800" lang="ru">
                <a:solidFill>
                  <a:srgbClr val="000000"/>
                </a:solidFill>
              </a:rPr>
              <a:t>Указание своего местоположения</a:t>
            </a:r>
          </a:p>
          <a:p>
            <a:r>
              <a:t/>
            </a:r>
          </a:p>
        </p:txBody>
      </p:sp>
      <p:sp>
        <p:nvSpPr>
          <p:cNvPr id="101" name="Shape 101"/>
          <p:cNvSpPr txBox="1"/>
          <p:nvPr>
            <p:ph type="title"/>
          </p:nvPr>
        </p:nvSpPr>
        <p:spPr>
          <a:xfrm>
            <a:off y="67000" x="147900"/>
            <a:ext cy="7578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Чем навигатор поможет в лесном поиске?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8" name="Shape 7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739" name="Shape 73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895200" x="2002598"/>
            <a:ext cy="2326350" cx="1523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40" name="Shape 740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895200" x="3785025"/>
            <a:ext cy="2326350" cx="152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1" name="Shape 741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895200" x="5567448"/>
            <a:ext cy="2326350" cx="152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2" name="Shape 742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1895200" x="7349873"/>
            <a:ext cy="2326350" cx="1572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43" name="Shape 743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y="1895199" x="221823"/>
            <a:ext cy="2326350" cx="1523975"/>
          </a:xfrm>
          <a:prstGeom prst="rect">
            <a:avLst/>
          </a:prstGeom>
        </p:spPr>
      </p:pic>
      <p:sp>
        <p:nvSpPr>
          <p:cNvPr id="744" name="Shape 744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b="0" sz="1600" lang="ru"/>
              <a:t>Выход на точку указанную вам через “удаление и азимут от точки привязки”.</a:t>
            </a:r>
          </a:p>
        </p:txBody>
      </p:sp>
      <p:cxnSp>
        <p:nvCxnSpPr>
          <p:cNvPr id="745" name="Shape 745"/>
          <p:cNvCxnSpPr/>
          <p:nvPr/>
        </p:nvCxnSpPr>
        <p:spPr>
          <a:xfrm>
            <a:off y="2976512" x="174580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746" name="Shape 746"/>
          <p:cNvSpPr txBox="1"/>
          <p:nvPr/>
        </p:nvSpPr>
        <p:spPr>
          <a:xfrm>
            <a:off y="4666450" x="516087"/>
            <a:ext cy="303599" cx="12297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ru">
                <a:solidFill>
                  <a:srgbClr val="FF0000"/>
                </a:solidFill>
              </a:rPr>
              <a:t>Выполнить</a:t>
            </a:r>
          </a:p>
        </p:txBody>
      </p:sp>
      <p:cxnSp>
        <p:nvCxnSpPr>
          <p:cNvPr id="747" name="Shape 747"/>
          <p:cNvCxnSpPr>
            <a:stCxn id="746" idx="0"/>
          </p:cNvCxnSpPr>
          <p:nvPr/>
        </p:nvCxnSpPr>
        <p:spPr>
          <a:xfrm rot="10800000">
            <a:off y="4221549" x="538437"/>
            <a:ext cy="444900" cx="5925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748" name="Shape 748"/>
          <p:cNvCxnSpPr/>
          <p:nvPr/>
        </p:nvCxnSpPr>
        <p:spPr>
          <a:xfrm>
            <a:off y="2976512" x="352822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749" name="Shape 749"/>
          <p:cNvCxnSpPr/>
          <p:nvPr/>
        </p:nvCxnSpPr>
        <p:spPr>
          <a:xfrm>
            <a:off y="2976512" x="530982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750" name="Shape 750"/>
          <p:cNvCxnSpPr/>
          <p:nvPr/>
        </p:nvCxnSpPr>
        <p:spPr>
          <a:xfrm>
            <a:off y="3054462" x="709142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751" name="Shape 751"/>
          <p:cNvSpPr txBox="1"/>
          <p:nvPr/>
        </p:nvSpPr>
        <p:spPr>
          <a:xfrm>
            <a:off y="1210347" x="233550"/>
            <a:ext cy="595200" cx="8770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ru"/>
              <a:t>Если поиск координируют по бумажной карте - возможно точку куда вам нужно будет выйти передадут в формате азимут и удаление от точки привязки (эти данные легко взять с бумажной карты).</a:t>
            </a:r>
          </a:p>
        </p:txBody>
      </p:sp>
      <p:sp>
        <p:nvSpPr>
          <p:cNvPr id="752" name="Shape 752"/>
          <p:cNvSpPr txBox="1"/>
          <p:nvPr/>
        </p:nvSpPr>
        <p:spPr>
          <a:xfrm>
            <a:off y="4221550" x="1926400"/>
            <a:ext cy="921900" cx="5696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ru"/>
              <a:t>Такая ситуация возможно когда: </a:t>
            </a:r>
          </a:p>
          <a:p>
            <a:pPr rtl="0" lvl="0">
              <a:buNone/>
            </a:pPr>
            <a:r>
              <a:rPr lang="ru"/>
              <a:t>Недостаток оборудования (все навигаторы в группах);</a:t>
            </a:r>
          </a:p>
          <a:p>
            <a:pPr rtl="0" lvl="0">
              <a:buNone/>
            </a:pPr>
            <a:r>
              <a:rPr lang="ru"/>
              <a:t>Нет ноутбука с OziExplorer или другой аналогичной программой.</a:t>
            </a:r>
          </a:p>
          <a:p>
            <a:pPr rtl="0" lvl="0">
              <a:buNone/>
            </a:pPr>
            <a:r>
              <a:rPr lang="ru"/>
              <a:t>Работа ведется на отклик</a:t>
            </a:r>
          </a:p>
        </p:txBody>
      </p:sp>
      <p:cxnSp>
        <p:nvCxnSpPr>
          <p:cNvPr id="753" name="Shape 753"/>
          <p:cNvCxnSpPr/>
          <p:nvPr/>
        </p:nvCxnSpPr>
        <p:spPr>
          <a:xfrm rot="10800000" flipH="1">
            <a:off y="4606974" x="6819025"/>
            <a:ext cy="15600" cx="8015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754" name="Shape 754"/>
          <p:cNvSpPr txBox="1"/>
          <p:nvPr/>
        </p:nvSpPr>
        <p:spPr>
          <a:xfrm>
            <a:off y="4347850" x="7622800"/>
            <a:ext cy="669300" cx="14669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lang="ru"/>
              <a:t>Типично для региональных поисков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7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9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8" name="Shape 7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759" name="Shape 75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661725" x="1134387"/>
            <a:ext cy="2326350" cx="1523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60" name="Shape 760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661725" x="2915162"/>
            <a:ext cy="2326350" cx="155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1" name="Shape 761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661725" x="4730112"/>
            <a:ext cy="2326350" cx="155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2" name="Shape 762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1661725" x="6545062"/>
            <a:ext cy="2326350" cx="1558150"/>
          </a:xfrm>
          <a:prstGeom prst="rect">
            <a:avLst/>
          </a:prstGeom>
          <a:noFill/>
          <a:ln>
            <a:noFill/>
          </a:ln>
        </p:spPr>
      </p:pic>
      <p:sp>
        <p:nvSpPr>
          <p:cNvPr id="763" name="Shape 763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b="0" sz="1600" lang="ru"/>
              <a:t>Выход на точку указанную вам через “удаление и азимут от точки привязки”.</a:t>
            </a:r>
          </a:p>
        </p:txBody>
      </p:sp>
      <p:cxnSp>
        <p:nvCxnSpPr>
          <p:cNvPr id="764" name="Shape 764"/>
          <p:cNvCxnSpPr/>
          <p:nvPr/>
        </p:nvCxnSpPr>
        <p:spPr>
          <a:xfrm>
            <a:off y="2743037" x="2658362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765" name="Shape 765"/>
          <p:cNvSpPr txBox="1"/>
          <p:nvPr/>
        </p:nvSpPr>
        <p:spPr>
          <a:xfrm>
            <a:off y="4499350" x="346925"/>
            <a:ext cy="303599" cx="12297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ru">
                <a:solidFill>
                  <a:srgbClr val="FF0000"/>
                </a:solidFill>
              </a:rPr>
              <a:t>Выполнить</a:t>
            </a:r>
          </a:p>
        </p:txBody>
      </p:sp>
      <p:cxnSp>
        <p:nvCxnSpPr>
          <p:cNvPr id="766" name="Shape 766"/>
          <p:cNvCxnSpPr>
            <a:stCxn id="765" idx="0"/>
          </p:cNvCxnSpPr>
          <p:nvPr/>
        </p:nvCxnSpPr>
        <p:spPr>
          <a:xfrm rot="10800000" flipH="1">
            <a:off y="4000149" x="961775"/>
            <a:ext cy="499200" cx="7815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767" name="Shape 767"/>
          <p:cNvCxnSpPr/>
          <p:nvPr/>
        </p:nvCxnSpPr>
        <p:spPr>
          <a:xfrm>
            <a:off y="2743037" x="4473312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768" name="Shape 768"/>
          <p:cNvCxnSpPr/>
          <p:nvPr/>
        </p:nvCxnSpPr>
        <p:spPr>
          <a:xfrm>
            <a:off y="2743037" x="6288262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769" name="Shape 769"/>
          <p:cNvSpPr txBox="1"/>
          <p:nvPr/>
        </p:nvSpPr>
        <p:spPr>
          <a:xfrm>
            <a:off y="1198450" x="684825"/>
            <a:ext cy="396900" cx="8077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lang="ru"/>
              <a:t>Таким образом вы легко, быстро и точно получите точку, на которую вам нужно выйти.</a:t>
            </a:r>
          </a:p>
        </p:txBody>
      </p:sp>
      <p:sp>
        <p:nvSpPr>
          <p:cNvPr id="770" name="Shape 770"/>
          <p:cNvSpPr txBox="1"/>
          <p:nvPr/>
        </p:nvSpPr>
        <p:spPr>
          <a:xfrm>
            <a:off y="4085625" x="1743275"/>
            <a:ext cy="975900" cx="7346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ru"/>
              <a:t>Данный способ так же прекрасно подойдет, что бы найти местоположение группы в лесу (</a:t>
            </a:r>
            <a:r>
              <a:rPr u="sng" lang="ru"/>
              <a:t>если вы периодически опрашиваете группы об их местоположении</a:t>
            </a:r>
            <a:r>
              <a:rPr lang="ru"/>
              <a:t>).</a:t>
            </a:r>
          </a:p>
          <a:p>
            <a:r>
              <a:t/>
            </a:r>
          </a:p>
          <a:p>
            <a:pPr>
              <a:buNone/>
            </a:pPr>
            <a:r>
              <a:rPr lang="ru"/>
              <a:t>Но в этом случае - </a:t>
            </a:r>
            <a:r>
              <a:rPr u="sng" b="1" lang="ru"/>
              <a:t>не забудьте взять обратный азимут от переданного группой.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7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4" name="Shape 7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5" name="Shape 775"/>
          <p:cNvSpPr txBox="1"/>
          <p:nvPr/>
        </p:nvSpPr>
        <p:spPr>
          <a:xfrm>
            <a:off y="1724450" x="379000"/>
            <a:ext cy="3237900" cx="60423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just" rtl="0" lvl="0" indent="-342900" marL="45720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1800" lang="ru">
                <a:solidFill>
                  <a:schemeClr val="dk1"/>
                </a:solidFill>
              </a:rPr>
              <a:t>Подготовьте навигатор к поиску;</a:t>
            </a:r>
          </a:p>
          <a:p>
            <a:pPr algn="just" rtl="0" lvl="0" indent="-342900" marL="45720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1800" lang="ru">
                <a:solidFill>
                  <a:schemeClr val="dk1"/>
                </a:solidFill>
              </a:rPr>
              <a:t>Переведите навигатор в демо - режим;</a:t>
            </a:r>
          </a:p>
          <a:p>
            <a:pPr algn="just" rtl="0" lvl="0" indent="-342900" marL="45720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1800" lang="ru">
                <a:solidFill>
                  <a:schemeClr val="dk1"/>
                </a:solidFill>
              </a:rPr>
              <a:t>Выберите карту - (любую);</a:t>
            </a:r>
          </a:p>
          <a:p>
            <a:pPr algn="just" rtl="0" lvl="0" indent="-342900" marL="45720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1800" lang="ru">
                <a:solidFill>
                  <a:schemeClr val="dk1"/>
                </a:solidFill>
              </a:rPr>
              <a:t>Убедитесь что выбран нужный север;</a:t>
            </a:r>
          </a:p>
          <a:p>
            <a:pPr algn="just" rtl="0" lvl="0" indent="-342900" marL="45720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1800" lang="ru">
                <a:solidFill>
                  <a:schemeClr val="dk1"/>
                </a:solidFill>
              </a:rPr>
              <a:t>Выберите в менеджере точек нужную вам маршрутную точку и перенеситесь в нее;</a:t>
            </a:r>
          </a:p>
          <a:p>
            <a:pPr algn="just" rtl="0" lvl="0" indent="-342900" marL="45720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1800" lang="ru">
                <a:solidFill>
                  <a:schemeClr val="dk1"/>
                </a:solidFill>
              </a:rPr>
              <a:t>Создайте от нее проекцию по указанным данным;</a:t>
            </a:r>
          </a:p>
          <a:p>
            <a:pPr algn="just" rtl="0" lvl="0" indent="-342900" marL="45720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1800" lang="ru">
                <a:solidFill>
                  <a:schemeClr val="dk1"/>
                </a:solidFill>
              </a:rPr>
              <a:t>Убедитесь что стоит требуемый формат координат;</a:t>
            </a:r>
          </a:p>
          <a:p>
            <a:pPr algn="just" rtl="0" lvl="0" indent="-342900" marL="45720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u="sng" sz="1800" lang="ru">
                <a:solidFill>
                  <a:schemeClr val="dk1"/>
                </a:solidFill>
              </a:rPr>
              <a:t>Сообщите инструктору</a:t>
            </a:r>
            <a:r>
              <a:rPr sz="1800" lang="ru">
                <a:solidFill>
                  <a:schemeClr val="dk1"/>
                </a:solidFill>
              </a:rPr>
              <a:t> координаты созданной точки в требуемом формате;</a:t>
            </a:r>
          </a:p>
        </p:txBody>
      </p:sp>
      <p:pic>
        <p:nvPicPr>
          <p:cNvPr id="776" name="Shape 77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956925" x="7116800"/>
            <a:ext cy="2292124" cx="1523975"/>
          </a:xfrm>
          <a:prstGeom prst="rect">
            <a:avLst/>
          </a:prstGeom>
        </p:spPr>
      </p:pic>
      <p:sp>
        <p:nvSpPr>
          <p:cNvPr id="777" name="Shape 777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sz="1600" lang="ru"/>
              <a:t>Практическое упражнение №4</a:t>
            </a:r>
          </a:p>
        </p:txBody>
      </p:sp>
      <p:sp>
        <p:nvSpPr>
          <p:cNvPr id="778" name="Shape 778"/>
          <p:cNvSpPr txBox="1"/>
          <p:nvPr/>
        </p:nvSpPr>
        <p:spPr>
          <a:xfrm>
            <a:off y="1162162" x="536100"/>
            <a:ext cy="356399" cx="8165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1600" lang="ru">
                <a:latin typeface="Trebuchet MS"/>
                <a:ea typeface="Trebuchet MS"/>
                <a:cs typeface="Trebuchet MS"/>
                <a:sym typeface="Trebuchet MS"/>
              </a:rPr>
              <a:t>Выход на точку указанную вам через “удаление и азимут от точки привязки”.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7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7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7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9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7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7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4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7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7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7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9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7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2" name="Shape 7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aphicFrame>
        <p:nvGraphicFramePr>
          <p:cNvPr id="783" name="Shape 783"/>
          <p:cNvGraphicFramePr/>
          <p:nvPr/>
        </p:nvGraphicFramePr>
        <p:xfrm>
          <a:off y="1485425" x="30320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{0E401EDA-2331-4642-9EF9-016264D1CF0C}</a:tableStyleId>
              </a:tblPr>
              <a:tblGrid>
                <a:gridCol w="382850"/>
                <a:gridCol w="3572425"/>
                <a:gridCol w="757225"/>
                <a:gridCol w="2602700"/>
                <a:gridCol w="126920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lang="ru"/>
                        <a:t>№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lang="ru"/>
                        <a:t>Удаление и азимут от точки привязки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lang="ru"/>
                        <a:t>Север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lang="ru"/>
                        <a:t>Формат координат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lang="ru"/>
                        <a:t>Координаты</a:t>
                      </a:r>
                    </a:p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/>
                        <a:t>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200м. по азимуту 200˚ от Ал-фа 7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/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250 м. по азимуту 230˚ от Дел-та 9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50 м. по азимуту 150˚ от Гольф 10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4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450 м. по азимуту 110˚ от Джул-етт 15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5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500 м. по азимуту 45˚ от Майк 12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6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130 м. по азимуту 20˚ от Ки-ло 9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7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150 м. по азимуту 5˚ от Но-вем-бер 9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380 м. по азимуту 65˚ от Вик-тор 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</a:tbl>
          </a:graphicData>
        </a:graphic>
      </p:graphicFrame>
      <p:sp>
        <p:nvSpPr>
          <p:cNvPr id="784" name="Shape 784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sz="1600" lang="ru"/>
              <a:t>Практическое упражнение №4.1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8" name="Shape 7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aphicFrame>
        <p:nvGraphicFramePr>
          <p:cNvPr id="789" name="Shape 789"/>
          <p:cNvGraphicFramePr/>
          <p:nvPr/>
        </p:nvGraphicFramePr>
        <p:xfrm>
          <a:off y="1485425" x="30320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{AA38776B-D27B-4BE9-85E1-66D545061FBA}</a:tableStyleId>
              </a:tblPr>
              <a:tblGrid>
                <a:gridCol w="382850"/>
                <a:gridCol w="3572425"/>
                <a:gridCol w="757225"/>
                <a:gridCol w="2543150"/>
                <a:gridCol w="132875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№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Удаление и азимут от точки привязки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Север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Формат координат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Координаты</a:t>
                      </a:r>
                    </a:p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250 м. по азимуту 30˚ от Бра-во 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580 м. по азимуту 40˚ от Эк-о 9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660 м. по азимуту 225˚ от Па-па 11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4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20 м. по азимуту 200˚ от Дел-та 12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5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110 м. по азимуту 175˚ от Гольф 10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6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310 м. по азимуту 120˚ от Кве-бек 11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7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250 м. по азимуту 20˚ от Тэн-го 9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300 м. по азимуту 150˚ от Уис-ки 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</a:tbl>
          </a:graphicData>
        </a:graphic>
      </p:graphicFrame>
      <p:sp>
        <p:nvSpPr>
          <p:cNvPr id="790" name="Shape 790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sz="1600" lang="ru"/>
              <a:t>Практическое упражнение №4.2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4" name="Shape 7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aphicFrame>
        <p:nvGraphicFramePr>
          <p:cNvPr id="795" name="Shape 795"/>
          <p:cNvGraphicFramePr/>
          <p:nvPr/>
        </p:nvGraphicFramePr>
        <p:xfrm>
          <a:off y="1485425" x="30320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{4DC0B441-5A06-41D8-B3D1-F30DF3D09679}</a:tableStyleId>
              </a:tblPr>
              <a:tblGrid>
                <a:gridCol w="382850"/>
                <a:gridCol w="3572425"/>
                <a:gridCol w="757225"/>
                <a:gridCol w="2555050"/>
                <a:gridCol w="131685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№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Удаление и азимут от точки привязки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Север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Формат координат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Координаты</a:t>
                      </a:r>
                    </a:p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450 м. по азимуту 200˚ от Чар-ли 12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200 м. по азимуту 20˚ от Фокс-трот 9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150 м. по азимуту 100˚ от Ин-ди-а 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4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160 м. по азимуту 300˚ от Ли-ма 9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5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550 м. по азимуту 60˚ от Ос-кар 11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6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200 м. по азимуту 85˚ от Ро-ме-о 13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7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50 м. по азимуту 90˚ от Ю-ни-форм 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150 м. по азимуту 220˚ от Экс-рей 12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</a:tbl>
          </a:graphicData>
        </a:graphic>
      </p:graphicFrame>
      <p:sp>
        <p:nvSpPr>
          <p:cNvPr id="796" name="Shape 796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sz="1600" lang="ru"/>
              <a:t>Практическое упражнение №4.3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0" name="Shape 8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aphicFrame>
        <p:nvGraphicFramePr>
          <p:cNvPr id="801" name="Shape 801"/>
          <p:cNvGraphicFramePr/>
          <p:nvPr/>
        </p:nvGraphicFramePr>
        <p:xfrm>
          <a:off y="1485425" x="30320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{D87EEA78-00A6-4440-BEEC-03ABFD2C11A5}</a:tableStyleId>
              </a:tblPr>
              <a:tblGrid>
                <a:gridCol w="382850"/>
                <a:gridCol w="3572425"/>
                <a:gridCol w="757225"/>
                <a:gridCol w="2543150"/>
                <a:gridCol w="132875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№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Удаление и азимут от точки привязки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Север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Формат координат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Координаты</a:t>
                      </a:r>
                    </a:p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500 м. по азимуту 185˚ от Джул-етт 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200 м. по азимуту 35˚ от Майк 14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150 м. по азимуту 250˚ от Па-па 12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4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350 м. по азимуту 280˚ от Дел-та 11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5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250 м. по азимуту 100˚ от Гольф 14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6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600 м. по азимуту 230˚ от Джул-етт 14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7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250 м. по азимуту 250˚ от Сьерра 12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350 м. по азимуту 75˚ от Вик-тор 9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</a:tbl>
          </a:graphicData>
        </a:graphic>
      </p:graphicFrame>
      <p:sp>
        <p:nvSpPr>
          <p:cNvPr id="802" name="Shape 802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sz="1600" lang="ru"/>
              <a:t>Практическое упражнение №4.4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06" name="Shape 8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aphicFrame>
        <p:nvGraphicFramePr>
          <p:cNvPr id="807" name="Shape 807"/>
          <p:cNvGraphicFramePr/>
          <p:nvPr/>
        </p:nvGraphicFramePr>
        <p:xfrm>
          <a:off y="1485425" x="30320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{43349496-66DA-4F0F-9274-0B9287156976}</a:tableStyleId>
              </a:tblPr>
              <a:tblGrid>
                <a:gridCol w="382850"/>
                <a:gridCol w="3572425"/>
                <a:gridCol w="757225"/>
                <a:gridCol w="2555075"/>
                <a:gridCol w="1316825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№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Удаление и азимут от точки привязки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Север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Формат координат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Координаты</a:t>
                      </a:r>
                    </a:p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300 м. по азимуту 210˚ от Зу-лу 12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500 м. по азимуту 100˚ от Ян-ки 11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350 м. по азимуту 160˚ от Хо-тел 10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4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130 м. по азимуту 215˚ от Ки-ло 12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5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350 м. по азимуту 40˚ от Гольф 13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6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510 м. по азимуту 65˚ от Джул-етт 9 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7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600 м. по азимуту  50˚ от Эк-о 12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280 м. по азимуту  220˚ от Хо-тел 11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</a:tbl>
          </a:graphicData>
        </a:graphic>
      </p:graphicFrame>
      <p:sp>
        <p:nvSpPr>
          <p:cNvPr id="808" name="Shape 808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sz="1600" lang="ru"/>
              <a:t>Практическое упражнение №4.5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12" name="Shape 8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aphicFrame>
        <p:nvGraphicFramePr>
          <p:cNvPr id="813" name="Shape 813"/>
          <p:cNvGraphicFramePr/>
          <p:nvPr/>
        </p:nvGraphicFramePr>
        <p:xfrm>
          <a:off y="1485425" x="107925"/>
          <a:ext cy="3000000" cx="3000000"/>
        </p:xfrm>
        <a:graphic>
          <a:graphicData uri="http://schemas.openxmlformats.org/drawingml/2006/table">
            <a:tbl>
              <a:tblPr>
                <a:noFill/>
                <a:tableStyleId>{3B0AE11C-EB1F-462E-A25A-7E9D2673C5AE}</a:tableStyleId>
              </a:tblPr>
              <a:tblGrid>
                <a:gridCol w="382850"/>
                <a:gridCol w="3870075"/>
                <a:gridCol w="769150"/>
                <a:gridCol w="2543125"/>
                <a:gridCol w="1281175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№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Удаление и азимут от точки привязки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Север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Формат координат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Координаты</a:t>
                      </a:r>
                    </a:p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320 м. по азимуту  100˚ от Джул-етт 9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150 м. по азимуту  330˚ от Ки-ло 12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450 м. по азимуту  250˚ от Но-вем-бер 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4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300 м. по азимуту  165˚ от Кве-бек 7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/>
                        <a:t>ист.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5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200 м. по азимуту  305˚ от Тэн-го 5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6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210 м. по азимуту  240˚ от Ли-ма 12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7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150 м. по азимуту  45˚ от Ос-кар 11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280 м. по азимуту  20˚ от Ро-ме-о 13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магн.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</a:tbl>
          </a:graphicData>
        </a:graphic>
      </p:graphicFrame>
      <p:sp>
        <p:nvSpPr>
          <p:cNvPr id="814" name="Shape 814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sz="1600" lang="ru"/>
              <a:t>Практическое упражнение №4.6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18" name="Shape 8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819" name="Shape 81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177875" x="3915775"/>
            <a:ext cy="2320300" cx="1524000"/>
          </a:xfrm>
          <a:prstGeom prst="rect">
            <a:avLst/>
          </a:prstGeom>
        </p:spPr>
      </p:pic>
      <p:pic>
        <p:nvPicPr>
          <p:cNvPr id="820" name="Shape 820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2177875" x="5696575"/>
            <a:ext cy="2320300" cx="1524000"/>
          </a:xfrm>
          <a:prstGeom prst="rect">
            <a:avLst/>
          </a:prstGeom>
        </p:spPr>
      </p:pic>
      <p:pic>
        <p:nvPicPr>
          <p:cNvPr id="821" name="Shape 821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2177875" x="7477375"/>
            <a:ext cy="2320300" cx="1524000"/>
          </a:xfrm>
          <a:prstGeom prst="rect">
            <a:avLst/>
          </a:prstGeom>
        </p:spPr>
      </p:pic>
      <p:sp>
        <p:nvSpPr>
          <p:cNvPr id="822" name="Shape 822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b="0" sz="1600" lang="ru"/>
              <a:t>Создание сетки точек привязки по бумажной карте</a:t>
            </a:r>
          </a:p>
        </p:txBody>
      </p:sp>
      <p:pic>
        <p:nvPicPr>
          <p:cNvPr id="823" name="Shape 823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2177875" x="2134975"/>
            <a:ext cy="2320300" cx="1524000"/>
          </a:xfrm>
          <a:prstGeom prst="rect">
            <a:avLst/>
          </a:prstGeom>
        </p:spPr>
      </p:pic>
      <p:sp>
        <p:nvSpPr>
          <p:cNvPr id="824" name="Shape 824"/>
          <p:cNvSpPr txBox="1"/>
          <p:nvPr/>
        </p:nvSpPr>
        <p:spPr>
          <a:xfrm>
            <a:off y="4688825" x="530425"/>
            <a:ext cy="303599" cx="12297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ru">
                <a:solidFill>
                  <a:srgbClr val="FF0000"/>
                </a:solidFill>
              </a:rPr>
              <a:t>Выполнить</a:t>
            </a:r>
          </a:p>
        </p:txBody>
      </p:sp>
      <p:cxnSp>
        <p:nvCxnSpPr>
          <p:cNvPr id="825" name="Shape 825"/>
          <p:cNvCxnSpPr>
            <a:stCxn id="824" idx="3"/>
          </p:cNvCxnSpPr>
          <p:nvPr/>
        </p:nvCxnSpPr>
        <p:spPr>
          <a:xfrm rot="10800000" flipH="1">
            <a:off y="4498024" x="1760125"/>
            <a:ext cy="342600" cx="5397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826" name="Shape 826"/>
          <p:cNvCxnSpPr/>
          <p:nvPr/>
        </p:nvCxnSpPr>
        <p:spPr>
          <a:xfrm>
            <a:off y="3334125" x="365897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827" name="Shape 827"/>
          <p:cNvCxnSpPr/>
          <p:nvPr/>
        </p:nvCxnSpPr>
        <p:spPr>
          <a:xfrm>
            <a:off y="3334125" x="543977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828" name="Shape 828"/>
          <p:cNvCxnSpPr/>
          <p:nvPr/>
        </p:nvCxnSpPr>
        <p:spPr>
          <a:xfrm>
            <a:off y="3334125" x="722057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pic>
        <p:nvPicPr>
          <p:cNvPr id="829" name="Shape 829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y="1251794" x="93450"/>
            <a:ext cy="1428749" cx="1928075"/>
          </a:xfrm>
          <a:prstGeom prst="rect">
            <a:avLst/>
          </a:prstGeom>
          <a:noFill/>
          <a:ln>
            <a:noFill/>
          </a:ln>
        </p:spPr>
      </p:pic>
      <p:sp>
        <p:nvSpPr>
          <p:cNvPr id="830" name="Shape 830"/>
          <p:cNvSpPr txBox="1"/>
          <p:nvPr/>
        </p:nvSpPr>
        <p:spPr>
          <a:xfrm>
            <a:off y="1251800" x="2307550"/>
            <a:ext cy="771600" cx="6770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ru"/>
              <a:t>Может так произойти, что на поиске у вас не будет возможности подготовить навигаторы к лесному поиску (нет комплекта карт, ноутбук сел или сломался)...</a:t>
            </a:r>
          </a:p>
          <a:p>
            <a:pPr>
              <a:buNone/>
            </a:pPr>
            <a:r>
              <a:rPr lang="ru"/>
              <a:t>Тогда вам поможет бумажная карта (например формата А4 для групп...)</a:t>
            </a:r>
          </a:p>
        </p:txBody>
      </p:sp>
      <p:cxnSp>
        <p:nvCxnSpPr>
          <p:cNvPr id="831" name="Shape 831"/>
          <p:cNvCxnSpPr/>
          <p:nvPr/>
        </p:nvCxnSpPr>
        <p:spPr>
          <a:xfrm>
            <a:off y="1673275" x="205075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stealth"/>
            <a:tailEnd w="lg" len="lg" type="none"/>
          </a:ln>
        </p:spPr>
      </p:cxnSp>
      <p:sp>
        <p:nvSpPr>
          <p:cNvPr id="832" name="Shape 832"/>
          <p:cNvSpPr txBox="1"/>
          <p:nvPr/>
        </p:nvSpPr>
        <p:spPr>
          <a:xfrm>
            <a:off y="4645925" x="3377450"/>
            <a:ext cy="389400" cx="5623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ru"/>
              <a:t>Для этого нужно воспользоваться форматом координат “UTM”</a:t>
            </a:r>
          </a:p>
        </p:txBody>
      </p:sp>
      <p:sp>
        <p:nvSpPr>
          <p:cNvPr id="833" name="Shape 833"/>
          <p:cNvSpPr txBox="1"/>
          <p:nvPr/>
        </p:nvSpPr>
        <p:spPr>
          <a:xfrm>
            <a:off y="2926887" x="38075"/>
            <a:ext cy="1324799" cx="2038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ru"/>
              <a:t>Это поможет вам, даже если на месте поиска нет интернета и </a:t>
            </a:r>
            <a:r>
              <a:rPr u="sng" lang="ru"/>
              <a:t>вообще никакой связи.</a:t>
            </a:r>
            <a:r>
              <a:rPr lang="ru"/>
              <a:t>..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8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8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7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9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1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2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3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4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y="887878" x="30935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lang="ru"/>
              <a:t>Запись трека и событий и др.</a:t>
            </a:r>
          </a:p>
        </p:txBody>
      </p:sp>
      <p:pic>
        <p:nvPicPr>
          <p:cNvPr id="107" name="Shape 10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684275" x="127850"/>
            <a:ext cy="2286000" cx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Shape 108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684275" x="5064412"/>
            <a:ext cy="2286000" cx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Shape 109"/>
          <p:cNvSpPr txBox="1"/>
          <p:nvPr>
            <p:ph idx="2" type="title"/>
          </p:nvPr>
        </p:nvSpPr>
        <p:spPr>
          <a:xfrm>
            <a:off y="67000" x="147900"/>
            <a:ext cy="7578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Чем навигатор поможет в лесном поиске?</a:t>
            </a:r>
          </a:p>
        </p:txBody>
      </p:sp>
      <p:pic>
        <p:nvPicPr>
          <p:cNvPr id="110" name="Shape 110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621200" x="6690725"/>
            <a:ext cy="3154874" cx="2344151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Shape 111"/>
          <p:cNvSpPr txBox="1"/>
          <p:nvPr/>
        </p:nvSpPr>
        <p:spPr>
          <a:xfrm>
            <a:off y="4320425" x="-43300"/>
            <a:ext cy="698999" cx="6561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l" rtl="0" lvl="0">
              <a:spcBef>
                <a:spcPts val="0"/>
              </a:spcBef>
              <a:buNone/>
            </a:pPr>
            <a:r>
              <a:rPr u="sng" b="1" sz="1300" lang="ru">
                <a:solidFill>
                  <a:srgbClr val="FF0000"/>
                </a:solidFill>
                <a:latin typeface="Trebuchet MS"/>
                <a:ea typeface="Trebuchet MS"/>
                <a:cs typeface="Trebuchet MS"/>
                <a:sym typeface="Trebuchet MS"/>
              </a:rPr>
              <a:t>Что бы эффективно исспользовать на поиске навигатор - необходимо:</a:t>
            </a:r>
          </a:p>
          <a:p>
            <a:pPr algn="l" rtl="0" lvl="0" indent="-311150" marL="45720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rabicPeriod"/>
            </a:pPr>
            <a:r>
              <a:rPr u="sng" b="1" sz="1300" lang="ru">
                <a:solidFill>
                  <a:srgbClr val="FF0000"/>
                </a:solidFill>
                <a:latin typeface="Trebuchet MS"/>
                <a:ea typeface="Trebuchet MS"/>
                <a:cs typeface="Trebuchet MS"/>
                <a:sym typeface="Trebuchet MS"/>
              </a:rPr>
              <a:t>Корректно настроенное оборудование; </a:t>
            </a:r>
          </a:p>
          <a:p>
            <a:pPr algn="l" rtl="0" lvl="0" indent="-311150" marL="457200">
              <a:spcBef>
                <a:spcPts val="0"/>
              </a:spcBef>
              <a:buClr>
                <a:srgbClr val="000000"/>
              </a:buClr>
              <a:buSzPct val="100000"/>
              <a:buFont typeface="Trebuchet MS"/>
              <a:buAutoNum type="arabicPeriod"/>
            </a:pPr>
            <a:r>
              <a:rPr u="sng" b="1" sz="1300" lang="ru">
                <a:solidFill>
                  <a:srgbClr val="FF0000"/>
                </a:solidFill>
                <a:latin typeface="Trebuchet MS"/>
                <a:ea typeface="Trebuchet MS"/>
                <a:cs typeface="Trebuchet MS"/>
                <a:sym typeface="Trebuchet MS"/>
              </a:rPr>
              <a:t>Подготовленный комплект карт на поиск.</a:t>
            </a:r>
          </a:p>
        </p:txBody>
      </p:sp>
      <p:pic>
        <p:nvPicPr>
          <p:cNvPr id="112" name="Shape 112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1684275" x="1786100"/>
            <a:ext cy="2286000" cx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Shape 113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y="1684275" x="3442337"/>
            <a:ext cy="2286000" cx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Shape 114"/>
          <p:cNvSpPr txBox="1"/>
          <p:nvPr/>
        </p:nvSpPr>
        <p:spPr>
          <a:xfrm>
            <a:off y="3890325" x="113325"/>
            <a:ext cy="355200" cx="15162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lang="ru"/>
              <a:t>Запись трека</a:t>
            </a:r>
          </a:p>
        </p:txBody>
      </p:sp>
      <p:sp>
        <p:nvSpPr>
          <p:cNvPr id="115" name="Shape 115"/>
          <p:cNvSpPr txBox="1"/>
          <p:nvPr/>
        </p:nvSpPr>
        <p:spPr>
          <a:xfrm>
            <a:off y="3890325" x="1734575"/>
            <a:ext cy="545100" cx="15162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lang="ru"/>
              <a:t>Выход на координаты</a:t>
            </a:r>
          </a:p>
        </p:txBody>
      </p:sp>
      <p:sp>
        <p:nvSpPr>
          <p:cNvPr id="116" name="Shape 116"/>
          <p:cNvSpPr txBox="1"/>
          <p:nvPr/>
        </p:nvSpPr>
        <p:spPr>
          <a:xfrm>
            <a:off y="3890325" x="4984637"/>
            <a:ext cy="545100" cx="1629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lang="ru"/>
              <a:t>Дополнительная информация</a:t>
            </a:r>
          </a:p>
        </p:txBody>
      </p:sp>
      <p:sp>
        <p:nvSpPr>
          <p:cNvPr id="117" name="Shape 117"/>
          <p:cNvSpPr txBox="1"/>
          <p:nvPr/>
        </p:nvSpPr>
        <p:spPr>
          <a:xfrm>
            <a:off y="3890325" x="3333975"/>
            <a:ext cy="545100" cx="1629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lang="ru"/>
              <a:t>Дополнительная информация</a:t>
            </a:r>
          </a:p>
        </p:txBody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y="1076725" x="118350"/>
            <a:ext cy="479999" cx="89072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spcBef>
                <a:spcPts val="0"/>
              </a:spcBef>
              <a:buClr>
                <a:srgbClr val="000000"/>
              </a:buClr>
              <a:buSzPct val="45833"/>
              <a:buFont typeface="Arial"/>
              <a:buNone/>
            </a:pPr>
            <a:r>
              <a:rPr sz="2400" lang="ru">
                <a:solidFill>
                  <a:srgbClr val="000000"/>
                </a:solidFill>
              </a:rPr>
              <a:t>Запись трека, вывод дополнительной информации.</a:t>
            </a:r>
          </a:p>
        </p:txBody>
      </p:sp>
      <p:pic>
        <p:nvPicPr>
          <p:cNvPr id="119" name="Shape 119"/>
          <p:cNvPicPr preferRelativeResize="0"/>
          <p:nvPr/>
        </p:nvPicPr>
        <p:blipFill>
          <a:blip r:embed="rId8"/>
          <a:stretch>
            <a:fillRect/>
          </a:stretch>
        </p:blipFill>
        <p:spPr>
          <a:xfrm>
            <a:off y="1684275" x="3425825"/>
            <a:ext cy="2286000" cx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8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7" name="Shape 8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838" name="Shape 83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941050" x="339950"/>
            <a:ext cy="2532450" cx="3406550"/>
          </a:xfrm>
          <a:prstGeom prst="rect">
            <a:avLst/>
          </a:prstGeom>
        </p:spPr>
      </p:pic>
      <p:pic>
        <p:nvPicPr>
          <p:cNvPr id="839" name="Shape 839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941050" x="3956600"/>
            <a:ext cy="2320300" cx="1524000"/>
          </a:xfrm>
          <a:prstGeom prst="rect">
            <a:avLst/>
          </a:prstGeom>
        </p:spPr>
      </p:pic>
      <p:pic>
        <p:nvPicPr>
          <p:cNvPr id="840" name="Shape 840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941050" x="5737398"/>
            <a:ext cy="2320300" cx="1524000"/>
          </a:xfrm>
          <a:prstGeom prst="rect">
            <a:avLst/>
          </a:prstGeom>
        </p:spPr>
      </p:pic>
      <p:pic>
        <p:nvPicPr>
          <p:cNvPr id="841" name="Shape 841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1941050" x="7518200"/>
            <a:ext cy="2320300" cx="1524000"/>
          </a:xfrm>
          <a:prstGeom prst="rect">
            <a:avLst/>
          </a:prstGeom>
        </p:spPr>
      </p:pic>
      <p:sp>
        <p:nvSpPr>
          <p:cNvPr id="842" name="Shape 842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b="0" sz="1600" lang="ru"/>
              <a:t>Создание сетки точек привязки по бумажной карте</a:t>
            </a:r>
          </a:p>
        </p:txBody>
      </p:sp>
      <p:sp>
        <p:nvSpPr>
          <p:cNvPr id="843" name="Shape 843"/>
          <p:cNvSpPr txBox="1"/>
          <p:nvPr/>
        </p:nvSpPr>
        <p:spPr>
          <a:xfrm>
            <a:off y="1392900" x="39550"/>
            <a:ext cy="303599" cx="21393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ru">
                <a:solidFill>
                  <a:srgbClr val="FF0000"/>
                </a:solidFill>
              </a:rPr>
              <a:t>Посмотреть на карте</a:t>
            </a:r>
          </a:p>
        </p:txBody>
      </p:sp>
      <p:cxnSp>
        <p:nvCxnSpPr>
          <p:cNvPr id="844" name="Shape 844"/>
          <p:cNvCxnSpPr/>
          <p:nvPr/>
        </p:nvCxnSpPr>
        <p:spPr>
          <a:xfrm>
            <a:off y="3097300" x="548060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845" name="Shape 845"/>
          <p:cNvCxnSpPr/>
          <p:nvPr/>
        </p:nvCxnSpPr>
        <p:spPr>
          <a:xfrm>
            <a:off y="3140750" x="7261400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846" name="Shape 846"/>
          <p:cNvSpPr txBox="1"/>
          <p:nvPr/>
        </p:nvSpPr>
        <p:spPr>
          <a:xfrm>
            <a:off y="1322850" x="3086825"/>
            <a:ext cy="303599" cx="8982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ru">
                <a:solidFill>
                  <a:srgbClr val="FF0000"/>
                </a:solidFill>
              </a:rPr>
              <a:t>Ввести</a:t>
            </a:r>
          </a:p>
        </p:txBody>
      </p:sp>
      <p:cxnSp>
        <p:nvCxnSpPr>
          <p:cNvPr id="847" name="Shape 847"/>
          <p:cNvCxnSpPr/>
          <p:nvPr/>
        </p:nvCxnSpPr>
        <p:spPr>
          <a:xfrm>
            <a:off y="1696500" x="176450"/>
            <a:ext cy="1058400" cx="1634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848" name="Shape 848"/>
          <p:cNvCxnSpPr>
            <a:stCxn id="843" idx="2"/>
          </p:cNvCxnSpPr>
          <p:nvPr/>
        </p:nvCxnSpPr>
        <p:spPr>
          <a:xfrm>
            <a:off y="1696499" x="1109200"/>
            <a:ext cy="264300" cx="4511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849" name="Shape 849"/>
          <p:cNvCxnSpPr/>
          <p:nvPr/>
        </p:nvCxnSpPr>
        <p:spPr>
          <a:xfrm>
            <a:off y="1486375" x="3985025"/>
            <a:ext cy="435900" cx="8714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850" name="Shape 850"/>
          <p:cNvSpPr txBox="1"/>
          <p:nvPr/>
        </p:nvSpPr>
        <p:spPr>
          <a:xfrm>
            <a:off y="4529200" x="1292325"/>
            <a:ext cy="560100" cx="7672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ru"/>
              <a:t>Таким образом вы можете построить (достроить в нужную сторону) сетку точек привязки абсолютно автономно, верно и не создать дубля сетки точек привязки.</a:t>
            </a:r>
          </a:p>
        </p:txBody>
      </p:sp>
      <p:cxnSp>
        <p:nvCxnSpPr>
          <p:cNvPr id="851" name="Shape 851"/>
          <p:cNvCxnSpPr/>
          <p:nvPr/>
        </p:nvCxnSpPr>
        <p:spPr>
          <a:xfrm rot="10800000" flipH="1">
            <a:off y="4303375" x="7073950"/>
            <a:ext cy="319199" cx="4514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0"/>
                                        <p:tgtEl>
                                          <p:spTgt spid="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3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5" name="Shape 8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56" name="Shape 856"/>
          <p:cNvSpPr txBox="1"/>
          <p:nvPr/>
        </p:nvSpPr>
        <p:spPr>
          <a:xfrm>
            <a:off y="1567450" x="379000"/>
            <a:ext cy="2938499" cx="6702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just" rtl="0" lvl="0" indent="-342900" marL="45720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1800" lang="ru">
                <a:solidFill>
                  <a:schemeClr val="dk1"/>
                </a:solidFill>
              </a:rPr>
              <a:t>Переведите навигатор в демо - режим;</a:t>
            </a:r>
          </a:p>
          <a:p>
            <a:pPr algn="just" rtl="0" lvl="0" indent="-342900" marL="45720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1800" lang="ru">
                <a:solidFill>
                  <a:schemeClr val="dk1"/>
                </a:solidFill>
              </a:rPr>
              <a:t>Выберите карту - ММБ;</a:t>
            </a:r>
          </a:p>
          <a:p>
            <a:pPr algn="just" rtl="0" lvl="0" indent="-342900" marL="45720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1800" lang="ru">
                <a:solidFill>
                  <a:schemeClr val="dk1"/>
                </a:solidFill>
              </a:rPr>
              <a:t>Перенеситесь в указанное место (штаб);</a:t>
            </a:r>
          </a:p>
          <a:p>
            <a:pPr algn="just" rtl="0" lvl="0" indent="-342900" marL="45720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1800" lang="ru">
                <a:solidFill>
                  <a:schemeClr val="dk1"/>
                </a:solidFill>
              </a:rPr>
              <a:t>Переведите навигатор в формат UTM;</a:t>
            </a:r>
          </a:p>
          <a:p>
            <a:pPr algn="just" rtl="0" lvl="0" indent="-342900" marL="45720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1800" lang="ru">
                <a:solidFill>
                  <a:schemeClr val="dk1"/>
                </a:solidFill>
              </a:rPr>
              <a:t>Создайте точку вашего текущего местоположения;</a:t>
            </a:r>
          </a:p>
          <a:p>
            <a:pPr algn="just" rtl="0" lvl="0" indent="-342900" marL="45720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1800" lang="ru">
                <a:solidFill>
                  <a:schemeClr val="dk1"/>
                </a:solidFill>
              </a:rPr>
              <a:t>Измените координаты созданной точки на указанные на бумажной карте координаты нужной точки привязки;</a:t>
            </a:r>
          </a:p>
          <a:p>
            <a:pPr algn="just" rtl="0" lvl="0" indent="-342900" marL="45720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1800" lang="ru">
                <a:solidFill>
                  <a:schemeClr val="dk1"/>
                </a:solidFill>
              </a:rPr>
              <a:t>Убедитесь что стоит требуемый формат координат;</a:t>
            </a:r>
          </a:p>
          <a:p>
            <a:pPr algn="just" rtl="0" lvl="0" indent="-342900" marL="45720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u="sng" sz="1800" lang="ru">
                <a:solidFill>
                  <a:schemeClr val="dk1"/>
                </a:solidFill>
              </a:rPr>
              <a:t>Сообщите инструктору</a:t>
            </a:r>
            <a:r>
              <a:rPr sz="1800" lang="ru">
                <a:solidFill>
                  <a:schemeClr val="dk1"/>
                </a:solidFill>
              </a:rPr>
              <a:t> координаты созданной точки в требуемом формате;</a:t>
            </a:r>
          </a:p>
        </p:txBody>
      </p:sp>
      <p:pic>
        <p:nvPicPr>
          <p:cNvPr id="857" name="Shape 85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813446" x="7217675"/>
            <a:ext cy="2320300" cx="1524000"/>
          </a:xfrm>
          <a:prstGeom prst="rect">
            <a:avLst/>
          </a:prstGeom>
        </p:spPr>
      </p:pic>
      <p:sp>
        <p:nvSpPr>
          <p:cNvPr id="858" name="Shape 858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b="0" sz="1600" lang="ru"/>
              <a:t>Создание сетки точек привязки по бумажной карте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7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2" name="Shape 8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aphicFrame>
        <p:nvGraphicFramePr>
          <p:cNvPr id="863" name="Shape 863"/>
          <p:cNvGraphicFramePr/>
          <p:nvPr/>
        </p:nvGraphicFramePr>
        <p:xfrm>
          <a:off y="1335950" x="95250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{5B8F07F6-1392-4F15-8C09-CF34F5FAA4F6}</a:tableStyleId>
              </a:tblPr>
              <a:tblGrid>
                <a:gridCol w="476250"/>
                <a:gridCol w="2250300"/>
                <a:gridCol w="2702700"/>
                <a:gridCol w="180975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№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Точка привязки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Формат координат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Координаты</a:t>
                      </a:r>
                    </a:p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Дел-та 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Эк-о 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Фокс-трот 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4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Гольф 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5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Хо-тел 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6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Ин-ди-а 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7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Джул-етт 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Ки-ло 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</a:tbl>
          </a:graphicData>
        </a:graphic>
      </p:graphicFrame>
      <p:sp>
        <p:nvSpPr>
          <p:cNvPr id="864" name="Shape 864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sz="1600" lang="ru"/>
              <a:t>Практическое упражнение №5.1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8" name="Shape 8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9" name="Shape 869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sz="1600" lang="ru"/>
              <a:t>Практическое упражнение №5.2</a:t>
            </a:r>
          </a:p>
        </p:txBody>
      </p:sp>
      <p:graphicFrame>
        <p:nvGraphicFramePr>
          <p:cNvPr id="870" name="Shape 870"/>
          <p:cNvGraphicFramePr/>
          <p:nvPr/>
        </p:nvGraphicFramePr>
        <p:xfrm>
          <a:off y="1335950" x="95250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{B7F71173-9B34-4427-BF1C-8BDF5D060157}</a:tableStyleId>
              </a:tblPr>
              <a:tblGrid>
                <a:gridCol w="476250"/>
                <a:gridCol w="2250300"/>
                <a:gridCol w="2702700"/>
                <a:gridCol w="180975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№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Точка привязки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Формат координат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Координаты</a:t>
                      </a:r>
                    </a:p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Хо-тел 9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Ин-ди-а 9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Дел-та 9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4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Эк-о 9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5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Фокс-трот 9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6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Гольф 9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7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Джул-етт 9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Ки-ло 9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74" name="Shape 8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75" name="Shape 875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sz="1600" lang="ru"/>
              <a:t>Практическое упражнение №5.3</a:t>
            </a:r>
          </a:p>
        </p:txBody>
      </p:sp>
      <p:graphicFrame>
        <p:nvGraphicFramePr>
          <p:cNvPr id="876" name="Shape 876"/>
          <p:cNvGraphicFramePr/>
          <p:nvPr/>
        </p:nvGraphicFramePr>
        <p:xfrm>
          <a:off y="1335950" x="95250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{DF66A75E-958C-49D1-A717-9388E1770067}</a:tableStyleId>
              </a:tblPr>
              <a:tblGrid>
                <a:gridCol w="476250"/>
                <a:gridCol w="2250300"/>
                <a:gridCol w="2702700"/>
                <a:gridCol w="180975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№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Точка привязки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Формат координат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Координаты</a:t>
                      </a:r>
                    </a:p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Джул-етт 10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Хо-тел 10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Ин-ди-а 10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4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Дел-та 10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5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Ки-ло 10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6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Эк-о 10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7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Фокс-трот 10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Гольф 10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0" name="Shape 88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81" name="Shape 881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sz="1600" lang="ru"/>
              <a:t>Практическое упражнение №5.4</a:t>
            </a:r>
          </a:p>
        </p:txBody>
      </p:sp>
      <p:graphicFrame>
        <p:nvGraphicFramePr>
          <p:cNvPr id="882" name="Shape 882"/>
          <p:cNvGraphicFramePr/>
          <p:nvPr/>
        </p:nvGraphicFramePr>
        <p:xfrm>
          <a:off y="1335950" x="95250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{4A753C39-CBD4-4C34-B5A2-E192C87A08E6}</a:tableStyleId>
              </a:tblPr>
              <a:tblGrid>
                <a:gridCol w="476250"/>
                <a:gridCol w="2250300"/>
                <a:gridCol w="2702700"/>
                <a:gridCol w="180975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№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Точка привязки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Формат координат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Координаты</a:t>
                      </a:r>
                    </a:p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Ки-ло 11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Эк-о 11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Фокс-трот 11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4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Гольф 11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5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Джул-етт 11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6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Хо-тел 11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7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Ин-ди-а 11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Дел-та 11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6" name="Shape 8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87" name="Shape 887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sz="1600" lang="ru"/>
              <a:t>Практическое упражнение №5.5</a:t>
            </a:r>
          </a:p>
        </p:txBody>
      </p:sp>
      <p:graphicFrame>
        <p:nvGraphicFramePr>
          <p:cNvPr id="888" name="Shape 888"/>
          <p:cNvGraphicFramePr/>
          <p:nvPr/>
        </p:nvGraphicFramePr>
        <p:xfrm>
          <a:off y="1335950" x="95250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{E1139444-43BE-46BD-89E9-147385F3144F}</a:tableStyleId>
              </a:tblPr>
              <a:tblGrid>
                <a:gridCol w="476250"/>
                <a:gridCol w="2250300"/>
                <a:gridCol w="2702700"/>
                <a:gridCol w="180975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№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Точка привязки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Формат координат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Координаты</a:t>
                      </a:r>
                    </a:p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Ки-ло 12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Джул-етт 12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Хо-тел 12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4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Ин-ди-а 12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5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Дел-та 12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6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Эк-о 12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7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Фокс-трот 12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Гольф 12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2" name="Shape 8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3" name="Shape 893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Как использовать навигатор на лесном поиске</a:t>
            </a:r>
          </a:p>
          <a:p>
            <a:pPr algn="ctr" rtl="0" lvl="0">
              <a:buNone/>
            </a:pPr>
            <a:r>
              <a:rPr sz="1600" lang="ru"/>
              <a:t>Практическое упражнение №5.6</a:t>
            </a:r>
          </a:p>
        </p:txBody>
      </p:sp>
      <p:graphicFrame>
        <p:nvGraphicFramePr>
          <p:cNvPr id="894" name="Shape 894"/>
          <p:cNvGraphicFramePr/>
          <p:nvPr/>
        </p:nvGraphicFramePr>
        <p:xfrm>
          <a:off y="1335950" x="95250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{00798140-7E4D-4031-BBD1-BF62A59EB451}</a:tableStyleId>
              </a:tblPr>
              <a:tblGrid>
                <a:gridCol w="476250"/>
                <a:gridCol w="2250300"/>
                <a:gridCol w="2702700"/>
                <a:gridCol w="1809750"/>
              </a:tblGrid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№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Точка привязки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Формат координат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lang="ru"/>
                        <a:t>Координаты</a:t>
                      </a:r>
                    </a:p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1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Ин-ди-а 13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2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Дел-та 13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Эк-о 13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4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Фокс-трот 13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5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Гольф 13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6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Ки-ло 13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7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Джул-етт 13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  <a:tr h="381000"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/>
                        <a:t>8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Хо-тел 13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rtl="0" lvl="0">
                        <a:buNone/>
                      </a:pPr>
                      <a:r>
                        <a:rPr b="1" lang="ru">
                          <a:solidFill>
                            <a:schemeClr val="dk1"/>
                          </a:solidFill>
                        </a:rPr>
                        <a:t>градусы\минуты</a:t>
                      </a:r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/>
                  </a:txBody>
                  <a:tcPr marR="91425" marB="91425" marT="91425" marL="91425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8" name="Shape 8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899" name="Shape 89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765400" x="3107712"/>
            <a:ext cy="2320300" cx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0" name="Shape 900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765400" x="4897134"/>
            <a:ext cy="2320300" cx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1" name="Shape 901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765400" x="6686562"/>
            <a:ext cy="2320300" cx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2" name="Shape 902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1765400" x="1326912"/>
            <a:ext cy="2320300" cx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903" name="Shape 903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Организационные моменты</a:t>
            </a:r>
          </a:p>
          <a:p>
            <a:pPr algn="ctr" rtl="0" lvl="0">
              <a:buNone/>
            </a:pPr>
            <a:r>
              <a:rPr b="0" sz="1600" lang="ru"/>
              <a:t>Беспроводной обмен данными</a:t>
            </a:r>
          </a:p>
        </p:txBody>
      </p:sp>
      <p:sp>
        <p:nvSpPr>
          <p:cNvPr id="904" name="Shape 904"/>
          <p:cNvSpPr txBox="1"/>
          <p:nvPr/>
        </p:nvSpPr>
        <p:spPr>
          <a:xfrm>
            <a:off y="4276350" x="147887"/>
            <a:ext cy="303599" cx="12297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ru">
                <a:solidFill>
                  <a:srgbClr val="FF0000"/>
                </a:solidFill>
              </a:rPr>
              <a:t>Выполнить</a:t>
            </a:r>
          </a:p>
        </p:txBody>
      </p:sp>
      <p:cxnSp>
        <p:nvCxnSpPr>
          <p:cNvPr id="905" name="Shape 905"/>
          <p:cNvCxnSpPr>
            <a:stCxn id="904" idx="3"/>
          </p:cNvCxnSpPr>
          <p:nvPr/>
        </p:nvCxnSpPr>
        <p:spPr>
          <a:xfrm rot="10800000" flipH="1">
            <a:off y="4085549" x="1377587"/>
            <a:ext cy="342600" cx="5397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906" name="Shape 906"/>
          <p:cNvCxnSpPr/>
          <p:nvPr/>
        </p:nvCxnSpPr>
        <p:spPr>
          <a:xfrm>
            <a:off y="2921650" x="2850912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907" name="Shape 907"/>
          <p:cNvCxnSpPr/>
          <p:nvPr/>
        </p:nvCxnSpPr>
        <p:spPr>
          <a:xfrm>
            <a:off y="2921650" x="4631712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908" name="Shape 908"/>
          <p:cNvCxnSpPr/>
          <p:nvPr/>
        </p:nvCxnSpPr>
        <p:spPr>
          <a:xfrm>
            <a:off y="2929450" x="6421137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909" name="Shape 909"/>
          <p:cNvSpPr txBox="1"/>
          <p:nvPr/>
        </p:nvSpPr>
        <p:spPr>
          <a:xfrm>
            <a:off y="1214000" x="1797675"/>
            <a:ext cy="392399" cx="5805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ru"/>
              <a:t>Передача данных по беспроводной связи между навигаторами</a:t>
            </a:r>
          </a:p>
        </p:txBody>
      </p:sp>
      <p:sp>
        <p:nvSpPr>
          <p:cNvPr id="910" name="Shape 910"/>
          <p:cNvSpPr txBox="1"/>
          <p:nvPr/>
        </p:nvSpPr>
        <p:spPr>
          <a:xfrm>
            <a:off y="4208600" x="2416275"/>
            <a:ext cy="764100" cx="64857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ru"/>
              <a:t>Иногда, беспроводная передача - единственная возможность передать на другой навигатор сетку точек привязки, пройденный группой трек…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4" name="Shape 91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915" name="Shape 91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734300" x="6669325"/>
            <a:ext cy="2366899" cx="156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16" name="Shape 916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742100" x="4888525"/>
            <a:ext cy="2366899" cx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7" name="Shape 917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777500" x="3107725"/>
            <a:ext cy="2320300" cx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8" name="Shape 918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1765400" x="1326912"/>
            <a:ext cy="2320300" cx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919" name="Shape 919"/>
          <p:cNvSpPr txBox="1"/>
          <p:nvPr/>
        </p:nvSpPr>
        <p:spPr>
          <a:xfrm>
            <a:off y="4276350" x="147887"/>
            <a:ext cy="303599" cx="12297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ru">
                <a:solidFill>
                  <a:srgbClr val="FF0000"/>
                </a:solidFill>
              </a:rPr>
              <a:t>Выполнить</a:t>
            </a:r>
          </a:p>
        </p:txBody>
      </p:sp>
      <p:cxnSp>
        <p:nvCxnSpPr>
          <p:cNvPr id="920" name="Shape 920"/>
          <p:cNvCxnSpPr>
            <a:stCxn id="919" idx="3"/>
          </p:cNvCxnSpPr>
          <p:nvPr/>
        </p:nvCxnSpPr>
        <p:spPr>
          <a:xfrm rot="10800000" flipH="1">
            <a:off y="4085549" x="1377587"/>
            <a:ext cy="342600" cx="5397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921" name="Shape 921"/>
          <p:cNvCxnSpPr/>
          <p:nvPr/>
        </p:nvCxnSpPr>
        <p:spPr>
          <a:xfrm>
            <a:off y="2921650" x="2850912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922" name="Shape 922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Организационные моменты</a:t>
            </a:r>
          </a:p>
          <a:p>
            <a:pPr algn="ctr" rtl="0" lvl="0">
              <a:buNone/>
            </a:pPr>
            <a:r>
              <a:rPr b="0" sz="1600" lang="ru"/>
              <a:t>Беспроводной обмен данными</a:t>
            </a:r>
          </a:p>
        </p:txBody>
      </p:sp>
      <p:sp>
        <p:nvSpPr>
          <p:cNvPr id="923" name="Shape 923"/>
          <p:cNvSpPr txBox="1"/>
          <p:nvPr/>
        </p:nvSpPr>
        <p:spPr>
          <a:xfrm>
            <a:off y="1214000" x="1797675"/>
            <a:ext cy="392399" cx="5805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ru"/>
              <a:t>Прием данных по беспроводной связи между навигаторами</a:t>
            </a:r>
          </a:p>
        </p:txBody>
      </p:sp>
      <p:cxnSp>
        <p:nvCxnSpPr>
          <p:cNvPr id="924" name="Shape 924"/>
          <p:cNvCxnSpPr/>
          <p:nvPr/>
        </p:nvCxnSpPr>
        <p:spPr>
          <a:xfrm>
            <a:off y="2921650" x="4631712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925" name="Shape 925"/>
          <p:cNvCxnSpPr/>
          <p:nvPr/>
        </p:nvCxnSpPr>
        <p:spPr>
          <a:xfrm>
            <a:off y="2913850" x="6412512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3" name="Shape 1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4" name="Shape 124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2400" lang="ru">
                <a:solidFill>
                  <a:srgbClr val="000000"/>
                </a:solidFill>
              </a:rPr>
              <a:t>Ошибки в навигаторе делятся на:</a:t>
            </a:r>
          </a:p>
          <a:p>
            <a:pPr rtl="0" lvl="0" indent="-3810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sz="2400" lang="ru">
                <a:solidFill>
                  <a:srgbClr val="000000"/>
                </a:solidFill>
              </a:rPr>
              <a:t>Аппаратные ошибки (глюки)</a:t>
            </a:r>
          </a:p>
          <a:p>
            <a:pPr rtl="0" lvl="0" indent="-381000" marL="457200">
              <a:buClr>
                <a:srgbClr val="000000"/>
              </a:buClr>
              <a:buSzPct val="166666"/>
              <a:buFont typeface="Arial"/>
              <a:buChar char="•"/>
            </a:pPr>
            <a:r>
              <a:rPr sz="2400" lang="ru">
                <a:solidFill>
                  <a:srgbClr val="000000"/>
                </a:solidFill>
              </a:rPr>
              <a:t>Программные ошибки (настройки навигатора)</a:t>
            </a:r>
          </a:p>
          <a:p>
            <a:r>
              <a:t/>
            </a:r>
          </a:p>
          <a:p>
            <a:r>
              <a:t/>
            </a:r>
          </a:p>
          <a:p>
            <a:pPr algn="ctr" rtl="0" lvl="0">
              <a:buNone/>
            </a:pPr>
            <a:r>
              <a:rPr sz="2400" lang="ru">
                <a:solidFill>
                  <a:srgbClr val="FF0000"/>
                </a:solidFill>
              </a:rPr>
              <a:t>Ваша задача их быстро найти, отличить и по возможности устранить.</a:t>
            </a:r>
          </a:p>
        </p:txBody>
      </p:sp>
      <p:sp>
        <p:nvSpPr>
          <p:cNvPr id="125" name="Shape 125"/>
          <p:cNvSpPr txBox="1"/>
          <p:nvPr>
            <p:ph type="title"/>
          </p:nvPr>
        </p:nvSpPr>
        <p:spPr>
          <a:xfrm>
            <a:off y="67000" x="147900"/>
            <a:ext cy="7578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Устранение неполадок в навигаторе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9" name="Shape 9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30" name="Shape 930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Организационные моменты</a:t>
            </a:r>
          </a:p>
          <a:p>
            <a:pPr algn="ctr" rtl="0" lvl="0">
              <a:buNone/>
            </a:pPr>
            <a:r>
              <a:rPr sz="1600" lang="ru"/>
              <a:t>Практическое упражнение №6</a:t>
            </a:r>
          </a:p>
        </p:txBody>
      </p:sp>
      <p:sp>
        <p:nvSpPr>
          <p:cNvPr id="931" name="Shape 931"/>
          <p:cNvSpPr txBox="1"/>
          <p:nvPr/>
        </p:nvSpPr>
        <p:spPr>
          <a:xfrm>
            <a:off y="1696475" x="338550"/>
            <a:ext cy="770399" cx="85604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17500" marL="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"/>
              <a:t>Передайте своему товарищу созданные вами по бумажной карте точки сетки привязки;</a:t>
            </a:r>
          </a:p>
          <a:p>
            <a:pPr rtl="0" lvl="0" indent="-317500" marL="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"/>
              <a:t>Получите от своего товарища созданные им по бумажной карте точки сетки привязки.</a:t>
            </a:r>
          </a:p>
          <a:p>
            <a:pPr lvl="0" indent="-317500" marL="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"/>
              <a:t>Сообщите инструктору о выполнении задания.</a:t>
            </a:r>
          </a:p>
        </p:txBody>
      </p:sp>
      <p:sp>
        <p:nvSpPr>
          <p:cNvPr id="932" name="Shape 932"/>
          <p:cNvSpPr txBox="1"/>
          <p:nvPr/>
        </p:nvSpPr>
        <p:spPr>
          <a:xfrm>
            <a:off y="1245150" x="1957350"/>
            <a:ext cy="357900" cx="5322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lang="ru"/>
              <a:t>Беспроводная передача данных</a:t>
            </a:r>
          </a:p>
        </p:txBody>
      </p:sp>
      <p:pic>
        <p:nvPicPr>
          <p:cNvPr id="933" name="Shape 93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644800" x="1963737"/>
            <a:ext cy="2320300" cx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4" name="Shape 934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2644800" x="3753159"/>
            <a:ext cy="2320300" cx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5" name="Shape 935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2644800" x="182937"/>
            <a:ext cy="2320300" cx="1524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36" name="Shape 936"/>
          <p:cNvCxnSpPr/>
          <p:nvPr/>
        </p:nvCxnSpPr>
        <p:spPr>
          <a:xfrm>
            <a:off y="3801050" x="1706937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937" name="Shape 937"/>
          <p:cNvCxnSpPr/>
          <p:nvPr/>
        </p:nvCxnSpPr>
        <p:spPr>
          <a:xfrm>
            <a:off y="3801050" x="3487737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pic>
        <p:nvPicPr>
          <p:cNvPr id="938" name="Shape 938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2650850" x="7442375"/>
            <a:ext cy="2320300" cx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9" name="Shape 939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2638750" x="5661562"/>
            <a:ext cy="2320300" cx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940" name="Shape 940"/>
          <p:cNvSpPr txBox="1"/>
          <p:nvPr/>
        </p:nvSpPr>
        <p:spPr>
          <a:xfrm>
            <a:off y="2529200" x="116725"/>
            <a:ext cy="2513699" cx="5288099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941" name="Shape 941"/>
          <p:cNvSpPr txBox="1"/>
          <p:nvPr/>
        </p:nvSpPr>
        <p:spPr>
          <a:xfrm>
            <a:off y="2513625" x="5572000"/>
            <a:ext cy="2513699" cx="3470700"/>
          </a:xfrm>
          <a:prstGeom prst="rect">
            <a:avLst/>
          </a:prstGeom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/>
        </p:txBody>
      </p:sp>
      <p:cxnSp>
        <p:nvCxnSpPr>
          <p:cNvPr id="942" name="Shape 942"/>
          <p:cNvCxnSpPr/>
          <p:nvPr/>
        </p:nvCxnSpPr>
        <p:spPr>
          <a:xfrm>
            <a:off y="3795000" x="7185562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7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9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6" name="Shape 9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947" name="Shape 94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158900" x="1434937"/>
            <a:ext cy="2320300" cx="1523999"/>
          </a:xfrm>
          <a:prstGeom prst="rect">
            <a:avLst/>
          </a:prstGeom>
        </p:spPr>
      </p:pic>
      <p:pic>
        <p:nvPicPr>
          <p:cNvPr id="948" name="Shape 948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2158899" x="3215737"/>
            <a:ext cy="2320300" cx="1523999"/>
          </a:xfrm>
          <a:prstGeom prst="rect">
            <a:avLst/>
          </a:prstGeom>
        </p:spPr>
      </p:pic>
      <p:pic>
        <p:nvPicPr>
          <p:cNvPr id="949" name="Shape 949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2158900" x="4996537"/>
            <a:ext cy="2320300" cx="1523999"/>
          </a:xfrm>
          <a:prstGeom prst="rect">
            <a:avLst/>
          </a:prstGeom>
        </p:spPr>
      </p:pic>
      <p:pic>
        <p:nvPicPr>
          <p:cNvPr id="950" name="Shape 950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2151100" x="6777337"/>
            <a:ext cy="2320300" cx="1523999"/>
          </a:xfrm>
          <a:prstGeom prst="rect">
            <a:avLst/>
          </a:prstGeom>
        </p:spPr>
      </p:pic>
      <p:sp>
        <p:nvSpPr>
          <p:cNvPr id="951" name="Shape 951"/>
          <p:cNvSpPr txBox="1"/>
          <p:nvPr/>
        </p:nvSpPr>
        <p:spPr>
          <a:xfrm>
            <a:off y="4669850" x="255900"/>
            <a:ext cy="303599" cx="12297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ru">
                <a:solidFill>
                  <a:srgbClr val="FF0000"/>
                </a:solidFill>
              </a:rPr>
              <a:t>Выполнить</a:t>
            </a:r>
          </a:p>
        </p:txBody>
      </p:sp>
      <p:cxnSp>
        <p:nvCxnSpPr>
          <p:cNvPr id="952" name="Shape 952"/>
          <p:cNvCxnSpPr>
            <a:stCxn id="951" idx="3"/>
          </p:cNvCxnSpPr>
          <p:nvPr/>
        </p:nvCxnSpPr>
        <p:spPr>
          <a:xfrm rot="10800000" flipH="1">
            <a:off y="4479049" x="1485600"/>
            <a:ext cy="342600" cx="5397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953" name="Shape 953"/>
          <p:cNvCxnSpPr/>
          <p:nvPr/>
        </p:nvCxnSpPr>
        <p:spPr>
          <a:xfrm>
            <a:off y="3315150" x="295892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954" name="Shape 954"/>
          <p:cNvCxnSpPr/>
          <p:nvPr/>
        </p:nvCxnSpPr>
        <p:spPr>
          <a:xfrm>
            <a:off y="3315150" x="473972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955" name="Shape 955"/>
          <p:cNvCxnSpPr/>
          <p:nvPr/>
        </p:nvCxnSpPr>
        <p:spPr>
          <a:xfrm>
            <a:off y="3307350" x="652052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956" name="Shape 956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Организационные моменты</a:t>
            </a:r>
          </a:p>
          <a:p>
            <a:pPr algn="ctr" rtl="0" lvl="0">
              <a:buNone/>
            </a:pPr>
            <a:r>
              <a:rPr sz="1600" lang="ru"/>
              <a:t>Создание промежуточной точки привязки.</a:t>
            </a:r>
          </a:p>
        </p:txBody>
      </p:sp>
      <p:sp>
        <p:nvSpPr>
          <p:cNvPr id="957" name="Shape 957"/>
          <p:cNvSpPr txBox="1"/>
          <p:nvPr/>
        </p:nvSpPr>
        <p:spPr>
          <a:xfrm>
            <a:off y="1128500" x="338550"/>
            <a:ext cy="975900" cx="8466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ru"/>
              <a:t>Возможна следующая ситуация - изначально мало данных для локализации зоны поиска;</a:t>
            </a:r>
          </a:p>
          <a:p>
            <a:pPr rtl="0" lvl="0">
              <a:buNone/>
            </a:pPr>
            <a:r>
              <a:rPr lang="ru"/>
              <a:t>Картограф сделал большую зону поиска (по линейным ориентирам) и 1-км сетку точек привязки;</a:t>
            </a:r>
          </a:p>
          <a:p>
            <a:pPr rtl="0" lvl="0">
              <a:buNone/>
            </a:pPr>
            <a:r>
              <a:rPr lang="ru"/>
              <a:t>Ваша группа, работая на отклик, обнаружила вещи потерявшегося.</a:t>
            </a:r>
          </a:p>
          <a:p>
            <a:pPr rtl="0" lvl="0">
              <a:buNone/>
            </a:pPr>
            <a:r>
              <a:rPr lang="ru"/>
              <a:t>Штаб поиска решил что далее, эффективнее работать сплошным прочесом...</a:t>
            </a:r>
          </a:p>
        </p:txBody>
      </p:sp>
      <p:sp>
        <p:nvSpPr>
          <p:cNvPr id="958" name="Shape 958"/>
          <p:cNvSpPr txBox="1"/>
          <p:nvPr/>
        </p:nvSpPr>
        <p:spPr>
          <a:xfrm>
            <a:off y="4559450" x="2025300"/>
            <a:ext cy="524399" cx="7019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ru"/>
              <a:t>Прочесывать 1-км квадрат очень сложно и трудоемко…</a:t>
            </a:r>
          </a:p>
          <a:p>
            <a:pPr rtl="0" lvl="0">
              <a:buNone/>
            </a:pPr>
            <a:r>
              <a:rPr lang="ru"/>
              <a:t>Но вы легко можете разбить его на более мелкие, даже не возвращаясь в штаб.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9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9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9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9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9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3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9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6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7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8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9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2" name="Shape 9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963" name="Shape 96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684050" x="1244925"/>
            <a:ext cy="2320300" cx="1523999"/>
          </a:xfrm>
          <a:prstGeom prst="rect">
            <a:avLst/>
          </a:prstGeom>
        </p:spPr>
      </p:pic>
      <p:pic>
        <p:nvPicPr>
          <p:cNvPr id="964" name="Shape 964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645125" x="3025725"/>
            <a:ext cy="2320300" cx="1523999"/>
          </a:xfrm>
          <a:prstGeom prst="rect">
            <a:avLst/>
          </a:prstGeom>
        </p:spPr>
      </p:pic>
      <p:pic>
        <p:nvPicPr>
          <p:cNvPr id="965" name="Shape 965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645125" x="4806525"/>
            <a:ext cy="2320300" cx="1523999"/>
          </a:xfrm>
          <a:prstGeom prst="rect">
            <a:avLst/>
          </a:prstGeom>
        </p:spPr>
      </p:pic>
      <p:pic>
        <p:nvPicPr>
          <p:cNvPr id="966" name="Shape 966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1645125" x="6587325"/>
            <a:ext cy="2320300" cx="1523999"/>
          </a:xfrm>
          <a:prstGeom prst="rect">
            <a:avLst/>
          </a:prstGeom>
        </p:spPr>
      </p:pic>
      <p:sp>
        <p:nvSpPr>
          <p:cNvPr id="967" name="Shape 967"/>
          <p:cNvSpPr txBox="1"/>
          <p:nvPr/>
        </p:nvSpPr>
        <p:spPr>
          <a:xfrm>
            <a:off y="4378075" x="147900"/>
            <a:ext cy="303599" cx="12297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b="1" lang="ru">
                <a:solidFill>
                  <a:srgbClr val="FF0000"/>
                </a:solidFill>
              </a:rPr>
              <a:t>Выполнить</a:t>
            </a:r>
          </a:p>
        </p:txBody>
      </p:sp>
      <p:cxnSp>
        <p:nvCxnSpPr>
          <p:cNvPr id="968" name="Shape 968"/>
          <p:cNvCxnSpPr/>
          <p:nvPr/>
        </p:nvCxnSpPr>
        <p:spPr>
          <a:xfrm>
            <a:off y="2801375" x="276892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969" name="Shape 969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Организационные моменты</a:t>
            </a:r>
          </a:p>
          <a:p>
            <a:pPr algn="ctr" rtl="0" lvl="0">
              <a:buNone/>
            </a:pPr>
            <a:r>
              <a:rPr sz="1600" lang="ru"/>
              <a:t>Создание промежуточной точки привязки.</a:t>
            </a:r>
          </a:p>
        </p:txBody>
      </p:sp>
      <p:cxnSp>
        <p:nvCxnSpPr>
          <p:cNvPr id="970" name="Shape 970"/>
          <p:cNvCxnSpPr/>
          <p:nvPr/>
        </p:nvCxnSpPr>
        <p:spPr>
          <a:xfrm>
            <a:off y="2801375" x="454972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971" name="Shape 971"/>
          <p:cNvCxnSpPr/>
          <p:nvPr/>
        </p:nvCxnSpPr>
        <p:spPr>
          <a:xfrm>
            <a:off y="2801375" x="633052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972" name="Shape 972"/>
          <p:cNvCxnSpPr/>
          <p:nvPr/>
        </p:nvCxnSpPr>
        <p:spPr>
          <a:xfrm rot="10800000" flipH="1">
            <a:off y="4019912" x="927400"/>
            <a:ext cy="342600" cx="5397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973" name="Shape 973"/>
          <p:cNvSpPr txBox="1"/>
          <p:nvPr/>
        </p:nvSpPr>
        <p:spPr>
          <a:xfrm>
            <a:off y="1207200" x="284100"/>
            <a:ext cy="399000" cx="8575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ru"/>
              <a:t>Вы за минуту можете создать промежуточную точку там же, где ее так же создадут в штабе поиска.</a:t>
            </a:r>
          </a:p>
        </p:txBody>
      </p:sp>
      <p:sp>
        <p:nvSpPr>
          <p:cNvPr id="974" name="Shape 974"/>
          <p:cNvSpPr txBox="1"/>
          <p:nvPr/>
        </p:nvSpPr>
        <p:spPr>
          <a:xfrm>
            <a:off y="4139650" x="1467100"/>
            <a:ext cy="887100" cx="7575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17500" marL="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"/>
              <a:t>Вам не придется возвращаться в штаб поиска, а затем обратно в лес;</a:t>
            </a:r>
          </a:p>
          <a:p>
            <a:pPr rtl="0" lvl="0" indent="-317500" marL="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"/>
              <a:t>Не будет создано другого варианта сетки точек (не совпадающей с использующимся сейчас) и связанной с этим неразберихи;</a:t>
            </a:r>
          </a:p>
          <a:p>
            <a:pPr rtl="0" lvl="0" indent="-317500" marL="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"/>
              <a:t>Не потребуется нового комплекта бумажных карт и связанных с этим сложностей.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9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9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9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3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9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8" name="Shape 9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79" name="Shape 979"/>
          <p:cNvSpPr txBox="1"/>
          <p:nvPr/>
        </p:nvSpPr>
        <p:spPr>
          <a:xfrm>
            <a:off y="1567450" x="379000"/>
            <a:ext cy="3394800" cx="6193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just" rtl="0" lvl="0" indent="-342900" marL="45720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1800" lang="ru">
                <a:solidFill>
                  <a:schemeClr val="dk1"/>
                </a:solidFill>
              </a:rPr>
              <a:t>Переведите навигатор в демо - режим;</a:t>
            </a:r>
          </a:p>
          <a:p>
            <a:pPr algn="just" rtl="0" lvl="0" indent="-342900" marL="45720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1800" lang="ru">
                <a:solidFill>
                  <a:schemeClr val="dk1"/>
                </a:solidFill>
              </a:rPr>
              <a:t>Выберите карту - ММБ;</a:t>
            </a:r>
          </a:p>
          <a:p>
            <a:pPr algn="just" rtl="0" lvl="0" indent="-342900" marL="45720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1800" lang="ru">
                <a:solidFill>
                  <a:schemeClr val="dk1"/>
                </a:solidFill>
              </a:rPr>
              <a:t>Перенеситесь в любую точку интересующего вас квадрата;</a:t>
            </a:r>
          </a:p>
          <a:p>
            <a:pPr algn="just" rtl="0" lvl="0" indent="-342900" marL="45720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1800" lang="ru">
                <a:solidFill>
                  <a:schemeClr val="dk1"/>
                </a:solidFill>
              </a:rPr>
              <a:t>Переведите навигатор в формат UTM;</a:t>
            </a:r>
          </a:p>
          <a:p>
            <a:pPr algn="just" rtl="0" lvl="0" indent="-342900" marL="45720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1800" lang="ru">
                <a:solidFill>
                  <a:schemeClr val="dk1"/>
                </a:solidFill>
              </a:rPr>
              <a:t>Создайте точку вашего текущего местоположения и назовите ее по диагонали квадрата;</a:t>
            </a:r>
          </a:p>
          <a:p>
            <a:pPr algn="just" rtl="0" lvl="0" indent="-342900" marL="45720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1800" lang="ru">
                <a:solidFill>
                  <a:schemeClr val="dk1"/>
                </a:solidFill>
              </a:rPr>
              <a:t>Округлите обе UTM координаты (до 500 метров);</a:t>
            </a:r>
          </a:p>
          <a:p>
            <a:pPr algn="just" rtl="0" lvl="0" indent="-342900" marL="45720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1800" lang="ru">
                <a:solidFill>
                  <a:schemeClr val="dk1"/>
                </a:solidFill>
              </a:rPr>
              <a:t>Убедитесь что стоит требуемый формат координат;</a:t>
            </a:r>
          </a:p>
          <a:p>
            <a:pPr algn="just" rtl="0" lvl="0" indent="-342900" marL="457200"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sz="1800" lang="ru">
                <a:solidFill>
                  <a:schemeClr val="dk1"/>
                </a:solidFill>
              </a:rPr>
              <a:t>Сообщите инструктору координаты созданной точки в требуемом формате (градусы\минуты);</a:t>
            </a:r>
          </a:p>
        </p:txBody>
      </p:sp>
      <p:pic>
        <p:nvPicPr>
          <p:cNvPr id="980" name="Shape 98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208250" x="7341450"/>
            <a:ext cy="2320300" cx="1524000"/>
          </a:xfrm>
          <a:prstGeom prst="rect">
            <a:avLst/>
          </a:prstGeom>
        </p:spPr>
      </p:pic>
      <p:sp>
        <p:nvSpPr>
          <p:cNvPr id="981" name="Shape 981"/>
          <p:cNvSpPr txBox="1"/>
          <p:nvPr/>
        </p:nvSpPr>
        <p:spPr>
          <a:xfrm>
            <a:off y="1136200" x="278550"/>
            <a:ext cy="529200" cx="8586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1800" lang="ru">
                <a:solidFill>
                  <a:schemeClr val="dk1"/>
                </a:solidFill>
              </a:rPr>
              <a:t>Создание промежуточной точки привязки.</a:t>
            </a:r>
          </a:p>
        </p:txBody>
      </p:sp>
      <p:sp>
        <p:nvSpPr>
          <p:cNvPr id="982" name="Shape 982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Организационные моменты</a:t>
            </a:r>
          </a:p>
          <a:p>
            <a:pPr algn="ctr" rtl="0" lvl="0">
              <a:buNone/>
            </a:pPr>
            <a:r>
              <a:rPr sz="1600" lang="ru"/>
              <a:t>Практическое упражнение №6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7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9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6" name="Shape 9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987" name="Shape 98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166400" x="1238124"/>
            <a:ext cy="3930899" cx="6796550"/>
          </a:xfrm>
          <a:prstGeom prst="rect">
            <a:avLst/>
          </a:prstGeom>
        </p:spPr>
      </p:pic>
      <p:sp>
        <p:nvSpPr>
          <p:cNvPr id="988" name="Shape 988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Организационные моменты</a:t>
            </a:r>
          </a:p>
          <a:p>
            <a:pPr algn="ctr" rtl="0" lvl="0">
              <a:buNone/>
            </a:pPr>
            <a:r>
              <a:rPr sz="1600" lang="ru"/>
              <a:t>Создание промежуточной точки привязки.</a:t>
            </a:r>
          </a:p>
        </p:txBody>
      </p:sp>
      <p:sp>
        <p:nvSpPr>
          <p:cNvPr id="989" name="Shape 989"/>
          <p:cNvSpPr txBox="1"/>
          <p:nvPr/>
        </p:nvSpPr>
        <p:spPr>
          <a:xfrm>
            <a:off y="1127550" x="70050"/>
            <a:ext cy="4016100" cx="10661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u="sng" lang="ru">
                <a:solidFill>
                  <a:srgbClr val="FF0000"/>
                </a:solidFill>
              </a:rPr>
              <a:t>Вариант 1</a:t>
            </a:r>
          </a:p>
          <a:p>
            <a:pPr rtl="0" lvl="0">
              <a:buNone/>
            </a:pPr>
            <a:r>
              <a:rPr lang="ru">
                <a:solidFill>
                  <a:srgbClr val="FF0000"/>
                </a:solidFill>
              </a:rPr>
              <a:t>D8 - E9</a:t>
            </a:r>
          </a:p>
          <a:p>
            <a:pPr rtl="0" lvl="0">
              <a:buNone/>
            </a:pPr>
            <a:r>
              <a:rPr lang="ru">
                <a:solidFill>
                  <a:srgbClr val="FF0000"/>
                </a:solidFill>
              </a:rPr>
              <a:t>……….</a:t>
            </a:r>
          </a:p>
          <a:p>
            <a:pPr rtl="0" lvl="0">
              <a:buNone/>
            </a:pPr>
            <a:r>
              <a:rPr lang="ru">
                <a:solidFill>
                  <a:srgbClr val="FF0000"/>
                </a:solidFill>
              </a:rPr>
              <a:t>D12 - E13</a:t>
            </a:r>
          </a:p>
          <a:p>
            <a:r>
              <a:t/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u="sng" lang="ru">
                <a:solidFill>
                  <a:srgbClr val="0000FF"/>
                </a:solidFill>
              </a:rPr>
              <a:t>Вариант 2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ru">
                <a:solidFill>
                  <a:srgbClr val="0000FF"/>
                </a:solidFill>
              </a:rPr>
              <a:t>E8 - EF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ru">
                <a:solidFill>
                  <a:srgbClr val="0000FF"/>
                </a:solidFill>
              </a:rPr>
              <a:t>……….</a:t>
            </a:r>
          </a:p>
          <a:p>
            <a:pPr rtl="0" lvl="0">
              <a:buNone/>
            </a:pPr>
            <a:r>
              <a:rPr lang="ru">
                <a:solidFill>
                  <a:srgbClr val="0000FF"/>
                </a:solidFill>
              </a:rPr>
              <a:t>E12 - F13</a:t>
            </a:r>
          </a:p>
          <a:p>
            <a:r>
              <a:t/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u="sng" lang="ru">
                <a:solidFill>
                  <a:srgbClr val="FF00FF"/>
                </a:solidFill>
              </a:rPr>
              <a:t>Вариант 3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ru">
                <a:solidFill>
                  <a:srgbClr val="FF00FF"/>
                </a:solidFill>
              </a:rPr>
              <a:t>F8 - G9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ru">
                <a:solidFill>
                  <a:srgbClr val="FF00FF"/>
                </a:solidFill>
              </a:rPr>
              <a:t>……….</a:t>
            </a:r>
          </a:p>
          <a:p>
            <a:pPr rtl="0" lvl="0">
              <a:buNone/>
            </a:pPr>
            <a:r>
              <a:rPr lang="ru">
                <a:solidFill>
                  <a:srgbClr val="FF00FF"/>
                </a:solidFill>
              </a:rPr>
              <a:t>F12 - G13</a:t>
            </a:r>
          </a:p>
          <a:p>
            <a:r>
              <a:t/>
            </a:r>
          </a:p>
          <a:p>
            <a:pPr rtl="0" lvl="0">
              <a:buNone/>
            </a:pPr>
            <a:r>
              <a:rPr u="sng" lang="ru"/>
              <a:t>Вариант 4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ru"/>
              <a:t>G8 - H9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ru"/>
              <a:t>……….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ru"/>
              <a:t>G12 - H13</a:t>
            </a:r>
          </a:p>
        </p:txBody>
      </p:sp>
      <p:sp>
        <p:nvSpPr>
          <p:cNvPr id="990" name="Shape 990"/>
          <p:cNvSpPr txBox="1"/>
          <p:nvPr/>
        </p:nvSpPr>
        <p:spPr>
          <a:xfrm>
            <a:off y="1081200" x="8034675"/>
            <a:ext cy="4016100" cx="10661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u="sng" lang="ru">
                <a:solidFill>
                  <a:srgbClr val="FF0000"/>
                </a:solidFill>
              </a:rPr>
              <a:t>Вариант 5</a:t>
            </a:r>
          </a:p>
          <a:p>
            <a:pPr rtl="0" lvl="0">
              <a:buNone/>
            </a:pPr>
            <a:r>
              <a:rPr lang="ru">
                <a:solidFill>
                  <a:srgbClr val="FF0000"/>
                </a:solidFill>
              </a:rPr>
              <a:t>H8 - I9</a:t>
            </a:r>
          </a:p>
          <a:p>
            <a:pPr rtl="0" lvl="0">
              <a:buNone/>
            </a:pPr>
            <a:r>
              <a:rPr lang="ru">
                <a:solidFill>
                  <a:srgbClr val="FF0000"/>
                </a:solidFill>
              </a:rPr>
              <a:t>……….</a:t>
            </a:r>
          </a:p>
          <a:p>
            <a:pPr rtl="0" lvl="0">
              <a:buNone/>
            </a:pPr>
            <a:r>
              <a:rPr lang="ru">
                <a:solidFill>
                  <a:srgbClr val="FF0000"/>
                </a:solidFill>
              </a:rPr>
              <a:t>H12 - I13</a:t>
            </a:r>
          </a:p>
          <a:p>
            <a:r>
              <a:t/>
            </a:r>
          </a:p>
          <a:p>
            <a:pPr rtl="0" lvl="0">
              <a:buNone/>
            </a:pPr>
            <a:r>
              <a:rPr u="sng" lang="ru">
                <a:solidFill>
                  <a:srgbClr val="0000FF"/>
                </a:solidFill>
              </a:rPr>
              <a:t>Вариант 6</a:t>
            </a:r>
          </a:p>
          <a:p>
            <a:pPr rtl="0" lvl="0">
              <a:buNone/>
            </a:pPr>
            <a:r>
              <a:rPr lang="ru">
                <a:solidFill>
                  <a:srgbClr val="0000FF"/>
                </a:solidFill>
              </a:rPr>
              <a:t>I8 - JF</a:t>
            </a:r>
          </a:p>
          <a:p>
            <a:pPr rtl="0" lvl="0">
              <a:buNone/>
            </a:pPr>
            <a:r>
              <a:rPr lang="ru">
                <a:solidFill>
                  <a:srgbClr val="0000FF"/>
                </a:solidFill>
              </a:rPr>
              <a:t>……….</a:t>
            </a:r>
          </a:p>
          <a:p>
            <a:pPr rtl="0" lvl="0">
              <a:buNone/>
            </a:pPr>
            <a:r>
              <a:rPr lang="ru">
                <a:solidFill>
                  <a:srgbClr val="0000FF"/>
                </a:solidFill>
              </a:rPr>
              <a:t>I12 - J13</a:t>
            </a:r>
          </a:p>
          <a:p>
            <a:r>
              <a:t/>
            </a:r>
          </a:p>
          <a:p>
            <a:pPr rtl="0" lvl="0">
              <a:buNone/>
            </a:pPr>
            <a:r>
              <a:rPr u="sng" lang="ru">
                <a:solidFill>
                  <a:srgbClr val="FF00FF"/>
                </a:solidFill>
              </a:rPr>
              <a:t>Вариант 7</a:t>
            </a:r>
          </a:p>
          <a:p>
            <a:pPr rtl="0" lvl="0">
              <a:buNone/>
            </a:pPr>
            <a:r>
              <a:rPr lang="ru">
                <a:solidFill>
                  <a:srgbClr val="FF00FF"/>
                </a:solidFill>
              </a:rPr>
              <a:t>J8 - K9</a:t>
            </a:r>
          </a:p>
          <a:p>
            <a:pPr rtl="0" lvl="0">
              <a:buNone/>
            </a:pPr>
            <a:r>
              <a:rPr lang="ru">
                <a:solidFill>
                  <a:srgbClr val="FF00FF"/>
                </a:solidFill>
              </a:rPr>
              <a:t>……….</a:t>
            </a:r>
          </a:p>
          <a:p>
            <a:pPr rtl="0" lvl="0">
              <a:buNone/>
            </a:pPr>
            <a:r>
              <a:rPr lang="ru">
                <a:solidFill>
                  <a:srgbClr val="FF00FF"/>
                </a:solidFill>
              </a:rPr>
              <a:t>J12 - K13</a:t>
            </a:r>
          </a:p>
          <a:p>
            <a:r>
              <a:t/>
            </a:r>
          </a:p>
          <a:p>
            <a:pPr rtl="0" lvl="0">
              <a:buNone/>
            </a:pPr>
            <a:r>
              <a:rPr u="sng" lang="ru"/>
              <a:t>Вариант 8</a:t>
            </a:r>
          </a:p>
          <a:p>
            <a:pPr rtl="0" lvl="0">
              <a:buNone/>
            </a:pPr>
            <a:r>
              <a:rPr lang="ru"/>
              <a:t>K8 - L9</a:t>
            </a:r>
          </a:p>
          <a:p>
            <a:pPr rtl="0" lvl="0">
              <a:buNone/>
            </a:pPr>
            <a:r>
              <a:rPr lang="ru"/>
              <a:t>……….</a:t>
            </a:r>
          </a:p>
          <a:p>
            <a:pPr rtl="0" lvl="0">
              <a:buNone/>
            </a:pPr>
            <a:r>
              <a:rPr lang="ru"/>
              <a:t>K12 - L13</a:t>
            </a:r>
          </a:p>
        </p:txBody>
      </p:sp>
      <p:cxnSp>
        <p:nvCxnSpPr>
          <p:cNvPr id="991" name="Shape 991"/>
          <p:cNvCxnSpPr/>
          <p:nvPr/>
        </p:nvCxnSpPr>
        <p:spPr>
          <a:xfrm>
            <a:off y="1533075" x="996100"/>
            <a:ext cy="272400" cx="855899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992" name="Shape 992"/>
          <p:cNvCxnSpPr/>
          <p:nvPr/>
        </p:nvCxnSpPr>
        <p:spPr>
          <a:xfrm>
            <a:off y="2365775" x="1050600"/>
            <a:ext cy="171300" cx="1626600"/>
          </a:xfrm>
          <a:prstGeom prst="straightConnector1">
            <a:avLst/>
          </a:prstGeom>
          <a:noFill/>
          <a:ln w="19050" cap="flat">
            <a:solidFill>
              <a:srgbClr val="0000FF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993" name="Shape 993"/>
          <p:cNvCxnSpPr/>
          <p:nvPr/>
        </p:nvCxnSpPr>
        <p:spPr>
          <a:xfrm>
            <a:off y="3369650" x="1089500"/>
            <a:ext cy="544800" cx="2334599"/>
          </a:xfrm>
          <a:prstGeom prst="straightConnector1">
            <a:avLst/>
          </a:prstGeom>
          <a:noFill/>
          <a:ln w="19050" cap="flat">
            <a:solidFill>
              <a:srgbClr val="FF00FF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994" name="Shape 994"/>
          <p:cNvCxnSpPr/>
          <p:nvPr/>
        </p:nvCxnSpPr>
        <p:spPr>
          <a:xfrm>
            <a:off y="4404675" x="1066150"/>
            <a:ext cy="186900" cx="32139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995" name="Shape 995"/>
          <p:cNvCxnSpPr/>
          <p:nvPr/>
        </p:nvCxnSpPr>
        <p:spPr>
          <a:xfrm flipH="1">
            <a:off y="1369650" x="4933874"/>
            <a:ext cy="280200" cx="313620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996" name="Shape 996"/>
          <p:cNvCxnSpPr/>
          <p:nvPr/>
        </p:nvCxnSpPr>
        <p:spPr>
          <a:xfrm flipH="1">
            <a:off y="2272375" x="5821124"/>
            <a:ext cy="163499" cx="2178900"/>
          </a:xfrm>
          <a:prstGeom prst="straightConnector1">
            <a:avLst/>
          </a:prstGeom>
          <a:noFill/>
          <a:ln w="19050" cap="flat">
            <a:solidFill>
              <a:srgbClr val="0000FF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997" name="Shape 997"/>
          <p:cNvCxnSpPr/>
          <p:nvPr/>
        </p:nvCxnSpPr>
        <p:spPr>
          <a:xfrm flipH="1">
            <a:off y="3322975" x="6552424"/>
            <a:ext cy="458999" cx="1494300"/>
          </a:xfrm>
          <a:prstGeom prst="straightConnector1">
            <a:avLst/>
          </a:prstGeom>
          <a:noFill/>
          <a:ln w="19050" cap="flat">
            <a:solidFill>
              <a:srgbClr val="FF00FF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998" name="Shape 998"/>
          <p:cNvCxnSpPr/>
          <p:nvPr/>
        </p:nvCxnSpPr>
        <p:spPr>
          <a:xfrm flipH="1">
            <a:off y="4389125" x="7408600"/>
            <a:ext cy="171300" cx="6458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02" name="Shape 10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03" name="Shape 1003"/>
          <p:cNvSpPr txBox="1"/>
          <p:nvPr>
            <p:ph type="title"/>
          </p:nvPr>
        </p:nvSpPr>
        <p:spPr>
          <a:xfrm>
            <a:off y="67000" x="147900"/>
            <a:ext cy="9759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000" lang="ru"/>
              <a:t>Продвинутая тренировка по навигаторам</a:t>
            </a:r>
          </a:p>
          <a:p>
            <a:pPr algn="ctr" rtl="0" lvl="0">
              <a:buNone/>
            </a:pPr>
            <a:r>
              <a:rPr sz="1600" lang="ru"/>
              <a:t>Итоги</a:t>
            </a:r>
          </a:p>
        </p:txBody>
      </p:sp>
      <p:sp>
        <p:nvSpPr>
          <p:cNvPr id="1004" name="Shape 1004"/>
          <p:cNvSpPr txBox="1"/>
          <p:nvPr/>
        </p:nvSpPr>
        <p:spPr>
          <a:xfrm>
            <a:off y="2447575" x="93375"/>
            <a:ext cy="2610599" cx="89960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lang="ru"/>
              <a:t>Рекомендации:</a:t>
            </a:r>
          </a:p>
          <a:p>
            <a:pPr rtl="0" lvl="0" indent="-317500" marL="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"/>
              <a:t>Закрепите навыки на практической тренировке по навигаторам для старших групп и координаторов;</a:t>
            </a:r>
          </a:p>
          <a:p>
            <a:pPr rtl="0" lvl="0" indent="-317500" marL="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"/>
              <a:t>Закрепите навыки через online-упражнения аналогичные тем, что вы только что сделали;</a:t>
            </a:r>
          </a:p>
          <a:p>
            <a:r>
              <a:t/>
            </a:r>
          </a:p>
          <a:p>
            <a:pPr rtl="0" lvl="0" indent="-317500" marL="457200">
              <a:buClr>
                <a:srgbClr val="000000"/>
              </a:buClr>
              <a:buSzPct val="100000"/>
              <a:buFont typeface="Arial"/>
              <a:buAutoNum startAt="3" type="arabicPeriod"/>
            </a:pPr>
            <a:r>
              <a:rPr lang="ru"/>
              <a:t>Всегда приезжайте с подготовленным навигатором;</a:t>
            </a:r>
          </a:p>
          <a:p>
            <a:pPr rtl="0" lvl="0" indent="-317500" marL="457200">
              <a:buClr>
                <a:srgbClr val="000000"/>
              </a:buClr>
              <a:buSzPct val="100000"/>
              <a:buFont typeface="Arial"/>
              <a:buAutoNum startAt="3" type="arabicPeriod"/>
            </a:pPr>
            <a:r>
              <a:rPr lang="ru"/>
              <a:t>Выезжая на поиск - всегда копируйте комплект карт для конкретного поиска;</a:t>
            </a:r>
          </a:p>
          <a:p>
            <a:pPr rtl="0" lvl="0" indent="-317500" marL="457200">
              <a:buClr>
                <a:srgbClr val="000000"/>
              </a:buClr>
              <a:buSzPct val="100000"/>
              <a:buFont typeface="Arial"/>
              <a:buAutoNum startAt="3" type="arabicPeriod"/>
            </a:pPr>
            <a:r>
              <a:rPr lang="ru"/>
              <a:t>Если есть возможность - везите с собой ноутбук.</a:t>
            </a:r>
          </a:p>
          <a:p>
            <a:r>
              <a:t/>
            </a:r>
          </a:p>
          <a:p>
            <a:pPr algn="ctr" rtl="0" lvl="0">
              <a:buNone/>
            </a:pPr>
            <a:r>
              <a:rPr u="sng" b="1" lang="ru">
                <a:solidFill>
                  <a:srgbClr val="FF0000"/>
                </a:solidFill>
              </a:rPr>
              <a:t>Сводите ситуацию по работе с картами и навигаторами к стандартному комплекту!</a:t>
            </a:r>
          </a:p>
          <a:p>
            <a:r>
              <a:t/>
            </a:r>
          </a:p>
          <a:p>
            <a:pPr rtl="0" lvl="0">
              <a:buNone/>
            </a:pPr>
            <a:r>
              <a:rPr u="sng" lang="ru" i="1"/>
              <a:t>Не паникуйте </a:t>
            </a:r>
            <a:r>
              <a:rPr lang="ru" i="1"/>
              <a:t>- выход из сложного положения почти всегда есть...</a:t>
            </a:r>
          </a:p>
          <a:p>
            <a:pPr algn="r" rtl="0" lvl="0">
              <a:buNone/>
            </a:pPr>
            <a:r>
              <a:rPr lang="ru" i="1"/>
              <a:t>...главное знать как это сделать быстро и правильно...</a:t>
            </a:r>
          </a:p>
        </p:txBody>
      </p:sp>
      <p:sp>
        <p:nvSpPr>
          <p:cNvPr id="1005" name="Shape 1005"/>
          <p:cNvSpPr txBox="1"/>
          <p:nvPr/>
        </p:nvSpPr>
        <p:spPr>
          <a:xfrm>
            <a:off y="1229575" x="108800"/>
            <a:ext cy="1217999" cx="8941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lang="ru"/>
              <a:t>Вы научились:</a:t>
            </a:r>
          </a:p>
          <a:p>
            <a:pPr rtl="0" lvl="0" indent="-317500" marL="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"/>
              <a:t>Находить некорректные настройки навигатора и оптимально его настраивать для поиска;</a:t>
            </a:r>
          </a:p>
          <a:p>
            <a:pPr rtl="0" lvl="0" indent="-317500" marL="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"/>
              <a:t>Работать с аварийным и стандартным комплектом данных для навигатора;</a:t>
            </a:r>
          </a:p>
          <a:p>
            <a:pPr rtl="0" lvl="0" indent="-317500" marL="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"/>
              <a:t>Работать с навигатором в стандартной ситуации;</a:t>
            </a:r>
          </a:p>
          <a:p>
            <a:pPr lvl="0" indent="-317500" marL="457200"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ru"/>
              <a:t>Работать с навигатором в нестандартных ситуациях.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10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10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10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8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10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10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3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0"/>
                                        <p:tgtEl>
                                          <p:spTgt spid="10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8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0"/>
                                        <p:tgtEl>
                                          <p:spTgt spid="10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3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0"/>
                                        <p:tgtEl>
                                          <p:spTgt spid="10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8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0"/>
                                        <p:tgtEl>
                                          <p:spTgt spid="10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3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0"/>
                                        <p:tgtEl>
                                          <p:spTgt spid="10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8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0"/>
                                        <p:tgtEl>
                                          <p:spTgt spid="10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3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0"/>
                                        <p:tgtEl>
                                          <p:spTgt spid="10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8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0"/>
                                        <p:tgtEl>
                                          <p:spTgt spid="10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3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0"/>
                                        <p:tgtEl>
                                          <p:spTgt spid="10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8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0"/>
                                        <p:tgtEl>
                                          <p:spTgt spid="100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3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0"/>
                                        <p:tgtEl>
                                          <p:spTgt spid="100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85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0"/>
                                        <p:tgtEl>
                                          <p:spTgt spid="100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9" name="Shape 1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0" name="Shape 130"/>
          <p:cNvSpPr txBox="1"/>
          <p:nvPr>
            <p:ph idx="1" type="body"/>
          </p:nvPr>
        </p:nvSpPr>
        <p:spPr>
          <a:xfrm>
            <a:off y="1120625" x="457200"/>
            <a:ext cy="12374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just" rtl="0" lvl="0">
              <a:lnSpc>
                <a:spcPct val="100000"/>
              </a:lnSpc>
              <a:spcBef>
                <a:spcPts val="0"/>
              </a:spcBef>
              <a:buNone/>
            </a:pPr>
            <a:r>
              <a:rPr sz="1800" lang="ru" i="1">
                <a:solidFill>
                  <a:srgbClr val="000000"/>
                </a:solidFill>
              </a:rPr>
              <a:t>Самый верный и правильный способ в ситуации если вы заметили неправильные настройки - </a:t>
            </a:r>
            <a:r>
              <a:rPr u="sng" sz="1800" lang="ru" i="1">
                <a:solidFill>
                  <a:srgbClr val="000000"/>
                </a:solidFill>
              </a:rPr>
              <a:t>загрузить и активировать профиль оборудования с правильными настройками</a:t>
            </a:r>
            <a:r>
              <a:rPr sz="1800" lang="ru" i="1">
                <a:solidFill>
                  <a:srgbClr val="000000"/>
                </a:solidFill>
              </a:rPr>
              <a:t> (скопировать с другого отрядного навигатора).</a:t>
            </a:r>
          </a:p>
          <a:p>
            <a:r>
              <a:t/>
            </a:r>
          </a:p>
        </p:txBody>
      </p:sp>
      <p:pic>
        <p:nvPicPr>
          <p:cNvPr id="131" name="Shape 13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284925" x="3654050"/>
            <a:ext cy="2286000" cx="1523999"/>
          </a:xfrm>
          <a:prstGeom prst="rect">
            <a:avLst/>
          </a:prstGeom>
        </p:spPr>
      </p:pic>
      <p:pic>
        <p:nvPicPr>
          <p:cNvPr id="132" name="Shape 132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2284925" x="5463025"/>
            <a:ext cy="2286000" cx="1556350"/>
          </a:xfrm>
          <a:prstGeom prst="rect">
            <a:avLst/>
          </a:prstGeom>
        </p:spPr>
      </p:pic>
      <p:pic>
        <p:nvPicPr>
          <p:cNvPr id="133" name="Shape 133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2287300" x="7304350"/>
            <a:ext cy="2281250" cx="1523999"/>
          </a:xfrm>
          <a:prstGeom prst="rect">
            <a:avLst/>
          </a:prstGeom>
        </p:spPr>
      </p:pic>
      <p:sp>
        <p:nvSpPr>
          <p:cNvPr id="134" name="Shape 134"/>
          <p:cNvSpPr txBox="1"/>
          <p:nvPr>
            <p:ph idx="2" type="body"/>
          </p:nvPr>
        </p:nvSpPr>
        <p:spPr>
          <a:xfrm>
            <a:off y="2299025" x="230925"/>
            <a:ext cy="2667300" cx="2778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b="1" sz="2400" lang="ru">
                <a:solidFill>
                  <a:srgbClr val="000000"/>
                </a:solidFill>
              </a:rPr>
              <a:t>“Garmin”</a:t>
            </a:r>
          </a:p>
          <a:p>
            <a:r>
              <a:t/>
            </a:r>
          </a:p>
          <a:p>
            <a:r>
              <a:t/>
            </a:r>
          </a:p>
          <a:p>
            <a:pPr rtl="0" lvl="0" indent="0" marL="0">
              <a:spcBef>
                <a:spcPts val="0"/>
              </a:spcBef>
              <a:buNone/>
            </a:pPr>
            <a:r>
              <a:rPr b="1" sz="2400" lang="ru">
                <a:solidFill>
                  <a:srgbClr val="000000"/>
                </a:solidFill>
              </a:rPr>
              <a:t>“Profiles”</a:t>
            </a:r>
          </a:p>
          <a:p>
            <a:r>
              <a:t/>
            </a:r>
          </a:p>
          <a:p>
            <a:r>
              <a:t/>
            </a:r>
          </a:p>
          <a:p>
            <a:pPr rtl="0" lvl="0" indent="0" marL="0">
              <a:spcBef>
                <a:spcPts val="0"/>
              </a:spcBef>
              <a:buNone/>
            </a:pPr>
            <a:r>
              <a:rPr b="1" sz="2400" lang="ru">
                <a:solidFill>
                  <a:srgbClr val="000000"/>
                </a:solidFill>
              </a:rPr>
              <a:t>“Поисковый.gpf”</a:t>
            </a:r>
          </a:p>
        </p:txBody>
      </p:sp>
      <p:cxnSp>
        <p:nvCxnSpPr>
          <p:cNvPr id="135" name="Shape 135"/>
          <p:cNvCxnSpPr/>
          <p:nvPr/>
        </p:nvCxnSpPr>
        <p:spPr>
          <a:xfrm>
            <a:off y="2803575" x="1020225"/>
            <a:ext cy="671400" cx="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136" name="Shape 136"/>
          <p:cNvCxnSpPr/>
          <p:nvPr/>
        </p:nvCxnSpPr>
        <p:spPr>
          <a:xfrm flipH="1">
            <a:off y="3908075" x="1052750"/>
            <a:ext cy="671400" cx="10799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sp>
        <p:nvSpPr>
          <p:cNvPr id="137" name="Shape 137"/>
          <p:cNvSpPr txBox="1"/>
          <p:nvPr>
            <p:ph type="title"/>
          </p:nvPr>
        </p:nvSpPr>
        <p:spPr>
          <a:xfrm>
            <a:off y="67000" x="147900"/>
            <a:ext cy="757800" cx="89418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b="0" sz="3400" lang="ru"/>
              <a:t>Устранение неполадок в навигаторе</a:t>
            </a:r>
          </a:p>
        </p:txBody>
      </p:sp>
      <p:cxnSp>
        <p:nvCxnSpPr>
          <p:cNvPr id="138" name="Shape 138"/>
          <p:cNvCxnSpPr/>
          <p:nvPr/>
        </p:nvCxnSpPr>
        <p:spPr>
          <a:xfrm>
            <a:off y="3424025" x="5192137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  <p:cxnSp>
        <p:nvCxnSpPr>
          <p:cNvPr id="139" name="Shape 139"/>
          <p:cNvCxnSpPr/>
          <p:nvPr/>
        </p:nvCxnSpPr>
        <p:spPr>
          <a:xfrm>
            <a:off y="3424025" x="7019375"/>
            <a:ext cy="7800" cx="256800"/>
          </a:xfrm>
          <a:prstGeom prst="straightConnector1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w="lg" len="lg" type="none"/>
            <a:tailEnd w="lg" len="lg" type="triangle"/>
          </a:ln>
        </p:spPr>
      </p:cxn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presetID="10" fill="hold" presetSubtype="0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600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khaki">
  <a:themeElements>
    <a:clrScheme name="Custom 349">
      <a:dk1>
        <a:srgbClr val="262626"/>
      </a:dk1>
      <a:lt1>
        <a:srgbClr val="E6D6BD"/>
      </a:lt1>
      <a:dk2>
        <a:srgbClr val="535353"/>
      </a:dk2>
      <a:lt2>
        <a:srgbClr val="B4AD9E"/>
      </a:lt2>
      <a:accent1>
        <a:srgbClr val="ADB48E"/>
      </a:accent1>
      <a:accent2>
        <a:srgbClr val="867961"/>
      </a:accent2>
      <a:accent3>
        <a:srgbClr val="CBB680"/>
      </a:accent3>
      <a:accent4>
        <a:srgbClr val="78A3C0"/>
      </a:accent4>
      <a:accent5>
        <a:srgbClr val="C0AE91"/>
      </a:accent5>
      <a:accent6>
        <a:srgbClr val="668874"/>
      </a:accent6>
      <a:hlink>
        <a:srgbClr val="4B94B3"/>
      </a:hlink>
      <a:folHlink>
        <a:srgbClr val="414141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